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3"/>
  </p:notesMasterIdLst>
  <p:sldIdLst>
    <p:sldId id="331" r:id="rId4"/>
    <p:sldId id="338" r:id="rId5"/>
    <p:sldId id="402" r:id="rId6"/>
    <p:sldId id="306" r:id="rId7"/>
    <p:sldId id="282" r:id="rId8"/>
    <p:sldId id="340" r:id="rId9"/>
    <p:sldId id="288" r:id="rId10"/>
    <p:sldId id="341" r:id="rId11"/>
    <p:sldId id="308" r:id="rId12"/>
    <p:sldId id="377" r:id="rId13"/>
    <p:sldId id="378" r:id="rId14"/>
    <p:sldId id="379" r:id="rId15"/>
    <p:sldId id="401" r:id="rId16"/>
    <p:sldId id="342" r:id="rId17"/>
    <p:sldId id="343" r:id="rId18"/>
    <p:sldId id="345" r:id="rId19"/>
    <p:sldId id="374" r:id="rId20"/>
    <p:sldId id="373" r:id="rId21"/>
    <p:sldId id="346" r:id="rId22"/>
    <p:sldId id="380" r:id="rId23"/>
    <p:sldId id="347" r:id="rId24"/>
    <p:sldId id="348" r:id="rId25"/>
    <p:sldId id="381" r:id="rId26"/>
    <p:sldId id="349" r:id="rId27"/>
    <p:sldId id="382" r:id="rId28"/>
    <p:sldId id="350" r:id="rId29"/>
    <p:sldId id="351" r:id="rId30"/>
    <p:sldId id="352" r:id="rId31"/>
    <p:sldId id="353" r:id="rId32"/>
    <p:sldId id="354"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5" r:id="rId51"/>
    <p:sldId id="376" r:id="rId52"/>
    <p:sldId id="29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8B9"/>
    <a:srgbClr val="C20E86"/>
    <a:srgbClr val="0BB97F"/>
    <a:srgbClr val="0DDD98"/>
    <a:srgbClr val="31F3B2"/>
    <a:srgbClr val="F19FDC"/>
    <a:srgbClr val="A16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94" autoAdjust="0"/>
    <p:restoredTop sz="90909" autoAdjust="0"/>
  </p:normalViewPr>
  <p:slideViewPr>
    <p:cSldViewPr snapToGrid="0" showGuides="1">
      <p:cViewPr varScale="1">
        <p:scale>
          <a:sx n="77" d="100"/>
          <a:sy n="77" d="100"/>
        </p:scale>
        <p:origin x="58" y="12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12/22/2019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1</a:t>
            </a:fld>
            <a:endParaRPr lang="en-US"/>
          </a:p>
        </p:txBody>
      </p:sp>
    </p:spTree>
    <p:extLst>
      <p:ext uri="{BB962C8B-B14F-4D97-AF65-F5344CB8AC3E}">
        <p14:creationId xmlns:p14="http://schemas.microsoft.com/office/powerpoint/2010/main" val="58779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285355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51</a:t>
            </a:fld>
            <a:endParaRPr lang="en-US"/>
          </a:p>
        </p:txBody>
      </p:sp>
    </p:spTree>
    <p:extLst>
      <p:ext uri="{BB962C8B-B14F-4D97-AF65-F5344CB8AC3E}">
        <p14:creationId xmlns:p14="http://schemas.microsoft.com/office/powerpoint/2010/main" val="419151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52</a:t>
            </a:fld>
            <a:endParaRPr lang="en-US"/>
          </a:p>
        </p:txBody>
      </p:sp>
    </p:spTree>
    <p:extLst>
      <p:ext uri="{BB962C8B-B14F-4D97-AF65-F5344CB8AC3E}">
        <p14:creationId xmlns:p14="http://schemas.microsoft.com/office/powerpoint/2010/main" val="2604937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8"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aihoc.fpt.edu.v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CB848E-1D16-4F7F-919F-6A9FB17B8BC0}"/>
              </a:ext>
            </a:extLst>
          </p:cNvPr>
          <p:cNvSpPr/>
          <p:nvPr/>
        </p:nvSpPr>
        <p:spPr>
          <a:xfrm>
            <a:off x="0" y="3696457"/>
            <a:ext cx="12192000" cy="18181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29309" y="124316"/>
            <a:ext cx="11924145" cy="1418157"/>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hlinkClick r:id="rId3"/>
            <a:extLst>
              <a:ext uri="{FF2B5EF4-FFF2-40B4-BE49-F238E27FC236}">
                <a16:creationId xmlns:a16="http://schemas.microsoft.com/office/drawing/2014/main" id="{971A0637-16B4-4BF3-8F88-000E4275B775}"/>
              </a:ext>
            </a:extLst>
          </p:cNvPr>
          <p:cNvSpPr txBox="1"/>
          <p:nvPr/>
        </p:nvSpPr>
        <p:spPr>
          <a:xfrm>
            <a:off x="4710198" y="6408393"/>
            <a:ext cx="2624880" cy="338554"/>
          </a:xfrm>
          <a:prstGeom prst="rect">
            <a:avLst/>
          </a:prstGeom>
          <a:noFill/>
        </p:spPr>
        <p:txBody>
          <a:bodyPr wrap="square" rtlCol="0">
            <a:spAutoFit/>
          </a:bodyPr>
          <a:lstStyle/>
          <a:p>
            <a:pPr algn="ctr"/>
            <a:r>
              <a:rPr lang="en-US" sz="1600" dirty="0" smtClean="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hlinkClick r:id="rId4"/>
              </a:rPr>
              <a:t>https</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hlinkClick r:id="rId4"/>
              </a:rPr>
              <a:t>://daihoc.fpt.edu.vn/</a:t>
            </a:r>
            <a:endParaRPr lang="ko-KR" altLang="en-US" sz="1600" dirty="0">
              <a:solidFill>
                <a:srgbClr val="FF0000"/>
              </a:solidFill>
              <a:latin typeface="Tahoma" panose="020B0604030504040204" pitchFamily="34" charset="0"/>
              <a:cs typeface="Tahoma" panose="020B0604030504040204" pitchFamily="34" charset="0"/>
            </a:endParaRPr>
          </a:p>
        </p:txBody>
      </p:sp>
      <p:sp>
        <p:nvSpPr>
          <p:cNvPr id="79" name="TextBox 78">
            <a:extLst>
              <a:ext uri="{FF2B5EF4-FFF2-40B4-BE49-F238E27FC236}">
                <a16:creationId xmlns:a16="http://schemas.microsoft.com/office/drawing/2014/main" id="{B47F0C09-935A-4A9F-9D9B-75F670BC2EFB}"/>
              </a:ext>
            </a:extLst>
          </p:cNvPr>
          <p:cNvSpPr txBox="1"/>
          <p:nvPr/>
        </p:nvSpPr>
        <p:spPr>
          <a:xfrm>
            <a:off x="0" y="4001223"/>
            <a:ext cx="12192000" cy="1077218"/>
          </a:xfrm>
          <a:prstGeom prst="rect">
            <a:avLst/>
          </a:prstGeom>
          <a:noFill/>
        </p:spPr>
        <p:txBody>
          <a:bodyPr wrap="square" rtlCol="0" anchor="ctr">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Production Management and Labor Organization System (PMLOS)</a:t>
            </a:r>
            <a:endParaRPr lang="ko-KR" altLang="en-US" sz="3200" b="1" dirty="0">
              <a:solidFill>
                <a:schemeClr val="bg1"/>
              </a:solidFill>
              <a:latin typeface="Tahoma" panose="020B0604030504040204" pitchFamily="34" charset="0"/>
              <a:cs typeface="Tahoma" panose="020B0604030504040204" pitchFamily="34"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1951258" y="2267292"/>
            <a:ext cx="8280098" cy="707886"/>
          </a:xfrm>
          <a:prstGeom prst="rect">
            <a:avLst/>
          </a:prstGeom>
          <a:noFill/>
        </p:spPr>
        <p:txBody>
          <a:bodyPr wrap="square" rtlCol="0" anchor="ctr">
            <a:spAutoFit/>
          </a:bodyPr>
          <a:lstStyle/>
          <a:p>
            <a:pPr algn="ctr"/>
            <a:r>
              <a:rPr lang="en-US" altLang="ko-KR" sz="4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CAPSTONE PROJECT</a:t>
            </a:r>
            <a:endParaRPr lang="ko-KR" altLang="en-US" sz="4000" b="1" dirty="0">
              <a:solidFill>
                <a:schemeClr val="bg1"/>
              </a:solidFill>
              <a:latin typeface="Tahoma" panose="020B0604030504040204" pitchFamily="34" charset="0"/>
              <a:cs typeface="Tahoma" panose="020B0604030504040204" pitchFamily="34" charset="0"/>
            </a:endParaRPr>
          </a:p>
        </p:txBody>
      </p:sp>
      <p:pic>
        <p:nvPicPr>
          <p:cNvPr id="2" name="Picture 1"/>
          <p:cNvPicPr>
            <a:picLocks noChangeAspect="1"/>
          </p:cNvPicPr>
          <p:nvPr/>
        </p:nvPicPr>
        <p:blipFill rotWithShape="1">
          <a:blip r:embed="rId5"/>
          <a:srcRect l="22627" t="4023" r="22666" b="35292"/>
          <a:stretch/>
        </p:blipFill>
        <p:spPr>
          <a:xfrm>
            <a:off x="3597778" y="144120"/>
            <a:ext cx="4700187" cy="1291573"/>
          </a:xfrm>
          <a:prstGeom prst="rect">
            <a:avLst/>
          </a:prstGeom>
        </p:spPr>
      </p:pic>
      <p:sp>
        <p:nvSpPr>
          <p:cNvPr id="11" name="Rectangle 10">
            <a:extLst>
              <a:ext uri="{FF2B5EF4-FFF2-40B4-BE49-F238E27FC236}">
                <a16:creationId xmlns:a16="http://schemas.microsoft.com/office/drawing/2014/main" id="{63CBFF0E-5897-4AF6-9083-120D02669595}"/>
              </a:ext>
            </a:extLst>
          </p:cNvPr>
          <p:cNvSpPr/>
          <p:nvPr/>
        </p:nvSpPr>
        <p:spPr>
          <a:xfrm>
            <a:off x="147" y="3537357"/>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63CBFF0E-5897-4AF6-9083-120D02669595}"/>
              </a:ext>
            </a:extLst>
          </p:cNvPr>
          <p:cNvSpPr/>
          <p:nvPr/>
        </p:nvSpPr>
        <p:spPr>
          <a:xfrm>
            <a:off x="-4619" y="5602981"/>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5437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666" y="254643"/>
            <a:ext cx="5814412" cy="1077218"/>
          </a:xfrm>
          <a:prstGeom prst="rect">
            <a:avLst/>
          </a:prstGeom>
          <a:noFill/>
        </p:spPr>
        <p:txBody>
          <a:bodyPr wrap="none" rtlCol="0">
            <a:spAutoFit/>
          </a:bodyPr>
          <a:lstStyle/>
          <a:p>
            <a:pPr lvl="0"/>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4.	Software management</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231773" y="977918"/>
            <a:ext cx="2965171" cy="646331"/>
          </a:xfrm>
          <a:prstGeom prst="rect">
            <a:avLst/>
          </a:prstGeom>
          <a:noFill/>
        </p:spPr>
        <p:txBody>
          <a:bodyPr wrap="none" rtlCol="0">
            <a:spAutoFit/>
          </a:bodyPr>
          <a:lstStyle/>
          <a:p>
            <a:pPr marL="342900" lvl="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Software process model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gile2"/>
          <p:cNvPicPr/>
          <p:nvPr/>
        </p:nvPicPr>
        <p:blipFill>
          <a:blip r:embed="rId2">
            <a:extLst>
              <a:ext uri="{28A0092B-C50C-407E-A947-70E740481C1C}">
                <a14:useLocalDpi xmlns:a14="http://schemas.microsoft.com/office/drawing/2010/main" val="0"/>
              </a:ext>
            </a:extLst>
          </a:blip>
          <a:srcRect/>
          <a:stretch>
            <a:fillRect/>
          </a:stretch>
        </p:blipFill>
        <p:spPr bwMode="auto">
          <a:xfrm>
            <a:off x="914401" y="1736203"/>
            <a:ext cx="10278319" cy="3102016"/>
          </a:xfrm>
          <a:prstGeom prst="rect">
            <a:avLst/>
          </a:prstGeom>
          <a:noFill/>
          <a:ln>
            <a:noFill/>
          </a:ln>
        </p:spPr>
      </p:pic>
    </p:spTree>
    <p:extLst>
      <p:ext uri="{BB962C8B-B14F-4D97-AF65-F5344CB8AC3E}">
        <p14:creationId xmlns:p14="http://schemas.microsoft.com/office/powerpoint/2010/main" val="132535272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3429" y="936779"/>
            <a:ext cx="3476080" cy="1697901"/>
          </a:xfrm>
          <a:prstGeom prst="rect">
            <a:avLst/>
          </a:prstGeom>
          <a:noFill/>
        </p:spPr>
        <p:txBody>
          <a:bodyPr wrap="none" rtlCol="0">
            <a:spAutoFit/>
          </a:bodyPr>
          <a:lstStyle/>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Communication plan</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supervisor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team member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meeting is not regulated</a:t>
            </a:r>
          </a:p>
        </p:txBody>
      </p:sp>
      <p:pic>
        <p:nvPicPr>
          <p:cNvPr id="3" name="Picture 2" descr="Capture"/>
          <p:cNvPicPr/>
          <p:nvPr/>
        </p:nvPicPr>
        <p:blipFill>
          <a:blip r:embed="rId2">
            <a:extLst>
              <a:ext uri="{28A0092B-C50C-407E-A947-70E740481C1C}">
                <a14:useLocalDpi xmlns:a14="http://schemas.microsoft.com/office/drawing/2010/main" val="0"/>
              </a:ext>
            </a:extLst>
          </a:blip>
          <a:srcRect/>
          <a:stretch>
            <a:fillRect/>
          </a:stretch>
        </p:blipFill>
        <p:spPr bwMode="auto">
          <a:xfrm>
            <a:off x="5421384" y="657253"/>
            <a:ext cx="5932805" cy="5497195"/>
          </a:xfrm>
          <a:prstGeom prst="rect">
            <a:avLst/>
          </a:prstGeom>
          <a:noFill/>
          <a:ln w="76200">
            <a:solidFill>
              <a:schemeClr val="accent5">
                <a:lumMod val="60000"/>
                <a:lumOff val="40000"/>
              </a:schemeClr>
            </a:solidFill>
          </a:ln>
        </p:spPr>
      </p:pic>
    </p:spTree>
    <p:extLst>
      <p:ext uri="{BB962C8B-B14F-4D97-AF65-F5344CB8AC3E}">
        <p14:creationId xmlns:p14="http://schemas.microsoft.com/office/powerpoint/2010/main" val="3688711802"/>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567" y="103402"/>
            <a:ext cx="2284600" cy="650819"/>
          </a:xfrm>
          <a:prstGeom prst="rect">
            <a:avLst/>
          </a:prstGeom>
          <a:noFill/>
        </p:spPr>
        <p:txBody>
          <a:bodyPr wrap="none" rtlCol="0">
            <a:spAutoFit/>
          </a:bodyPr>
          <a:lstStyle/>
          <a:p>
            <a:pPr lvl="0">
              <a:lnSpc>
                <a:spcPct val="150000"/>
              </a:lnSpc>
            </a:pPr>
            <a:r>
              <a:rPr lang="en-US"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Project tool</a:t>
            </a:r>
            <a:endParaRPr lang="en-US" sz="28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3247" y="1414689"/>
            <a:ext cx="1388564" cy="1388564"/>
          </a:xfrm>
          <a:prstGeom prst="rect">
            <a:avLst/>
          </a:prstGeom>
        </p:spPr>
      </p:pic>
      <p:grpSp>
        <p:nvGrpSpPr>
          <p:cNvPr id="8" name="Group 7"/>
          <p:cNvGrpSpPr/>
          <p:nvPr/>
        </p:nvGrpSpPr>
        <p:grpSpPr>
          <a:xfrm>
            <a:off x="4099625" y="1414689"/>
            <a:ext cx="1450401" cy="1418516"/>
            <a:chOff x="2766349" y="1332178"/>
            <a:chExt cx="1450401" cy="1418516"/>
          </a:xfrm>
        </p:grpSpPr>
        <p:sp>
          <p:nvSpPr>
            <p:cNvPr id="6" name="Oval 113">
              <a:extLst>
                <a:ext uri="{FF2B5EF4-FFF2-40B4-BE49-F238E27FC236}">
                  <a16:creationId xmlns:a16="http://schemas.microsoft.com/office/drawing/2014/main" id="{69C733C2-2FA8-4516-A1B5-C4E1702701EE}"/>
                </a:ext>
              </a:extLst>
            </p:cNvPr>
            <p:cNvSpPr/>
            <p:nvPr/>
          </p:nvSpPr>
          <p:spPr>
            <a:xfrm>
              <a:off x="2766349" y="1332178"/>
              <a:ext cx="1450401" cy="14185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677" y="1502232"/>
              <a:ext cx="1067744" cy="1067744"/>
            </a:xfrm>
            <a:prstGeom prst="rect">
              <a:avLst/>
            </a:prstGeom>
          </p:spPr>
        </p:pic>
      </p:grpSp>
      <p:grpSp>
        <p:nvGrpSpPr>
          <p:cNvPr id="3" name="Group 2"/>
          <p:cNvGrpSpPr/>
          <p:nvPr/>
        </p:nvGrpSpPr>
        <p:grpSpPr>
          <a:xfrm>
            <a:off x="6897840" y="1298316"/>
            <a:ext cx="1521859" cy="1506194"/>
            <a:chOff x="6564462" y="1304469"/>
            <a:chExt cx="1521859" cy="150619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461" y="1609309"/>
              <a:ext cx="913859" cy="913859"/>
            </a:xfrm>
            <a:prstGeom prst="rect">
              <a:avLst/>
            </a:prstGeom>
          </p:spPr>
        </p:pic>
        <p:sp>
          <p:nvSpPr>
            <p:cNvPr id="9" name="Flowchart: Connector 8"/>
            <p:cNvSpPr/>
            <p:nvPr/>
          </p:nvSpPr>
          <p:spPr>
            <a:xfrm>
              <a:off x="6564462" y="1304469"/>
              <a:ext cx="1521859" cy="1506194"/>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021" t="5294" r="6022" b="6169"/>
          <a:stretch/>
        </p:blipFill>
        <p:spPr>
          <a:xfrm>
            <a:off x="9767513" y="1350934"/>
            <a:ext cx="1367342" cy="1376338"/>
          </a:xfrm>
          <a:prstGeom prst="flowChartConnector">
            <a:avLst/>
          </a:prstGeom>
        </p:spPr>
      </p:pic>
      <p:pic>
        <p:nvPicPr>
          <p:cNvPr id="12" name="Picture 11"/>
          <p:cNvPicPr>
            <a:picLocks noChangeAspect="1"/>
          </p:cNvPicPr>
          <p:nvPr/>
        </p:nvPicPr>
        <p:blipFill>
          <a:blip r:embed="rId6"/>
          <a:stretch>
            <a:fillRect/>
          </a:stretch>
        </p:blipFill>
        <p:spPr>
          <a:xfrm>
            <a:off x="9738442" y="4396752"/>
            <a:ext cx="1391198" cy="1391198"/>
          </a:xfrm>
          <a:prstGeom prst="round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944" y="3934895"/>
            <a:ext cx="2179169" cy="212081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21528" r="21395" b="1606"/>
          <a:stretch/>
        </p:blipFill>
        <p:spPr>
          <a:xfrm>
            <a:off x="4070556" y="4299705"/>
            <a:ext cx="1508537" cy="1488245"/>
          </a:xfrm>
          <a:prstGeom prst="flowChartConnector">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5021" y="4299705"/>
            <a:ext cx="1627493" cy="1574767"/>
          </a:xfrm>
          <a:prstGeom prst="rect">
            <a:avLst/>
          </a:prstGeom>
        </p:spPr>
      </p:pic>
    </p:spTree>
    <p:extLst>
      <p:ext uri="{BB962C8B-B14F-4D97-AF65-F5344CB8AC3E}">
        <p14:creationId xmlns:p14="http://schemas.microsoft.com/office/powerpoint/2010/main" val="14122868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9624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46487" y="3105834"/>
            <a:ext cx="1026243" cy="646331"/>
          </a:xfrm>
          <a:prstGeom prst="rect">
            <a:avLst/>
          </a:prstGeom>
          <a:noFill/>
        </p:spPr>
        <p:txBody>
          <a:bodyPr wrap="none" rtlCol="0">
            <a:spAutoFit/>
          </a:bodyPr>
          <a:lstStyle/>
          <a:p>
            <a:pPr marL="342900" lvl="0" indent="-342900">
              <a:buFont typeface="Arial" panose="020B0604020202020204" pitchFamily="34" charset="0"/>
              <a:buChar char="•"/>
            </a:pP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Risk</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6370885"/>
              </p:ext>
            </p:extLst>
          </p:nvPr>
        </p:nvGraphicFramePr>
        <p:xfrm>
          <a:off x="4305300" y="113880"/>
          <a:ext cx="7675419" cy="6544094"/>
        </p:xfrm>
        <a:graphic>
          <a:graphicData uri="http://schemas.openxmlformats.org/drawingml/2006/table">
            <a:tbl>
              <a:tblPr firstRow="1" bandRow="1">
                <a:tableStyleId>{5C22544A-7EE6-4342-B048-85BDC9FD1C3A}</a:tableStyleId>
              </a:tblPr>
              <a:tblGrid>
                <a:gridCol w="420697">
                  <a:extLst>
                    <a:ext uri="{9D8B030D-6E8A-4147-A177-3AD203B41FA5}">
                      <a16:colId xmlns:a16="http://schemas.microsoft.com/office/drawing/2014/main" val="4097395942"/>
                    </a:ext>
                  </a:extLst>
                </a:gridCol>
                <a:gridCol w="1117765">
                  <a:extLst>
                    <a:ext uri="{9D8B030D-6E8A-4147-A177-3AD203B41FA5}">
                      <a16:colId xmlns:a16="http://schemas.microsoft.com/office/drawing/2014/main" val="728785725"/>
                    </a:ext>
                  </a:extLst>
                </a:gridCol>
                <a:gridCol w="1087056">
                  <a:extLst>
                    <a:ext uri="{9D8B030D-6E8A-4147-A177-3AD203B41FA5}">
                      <a16:colId xmlns:a16="http://schemas.microsoft.com/office/drawing/2014/main" val="3395002994"/>
                    </a:ext>
                  </a:extLst>
                </a:gridCol>
                <a:gridCol w="924306">
                  <a:extLst>
                    <a:ext uri="{9D8B030D-6E8A-4147-A177-3AD203B41FA5}">
                      <a16:colId xmlns:a16="http://schemas.microsoft.com/office/drawing/2014/main" val="1874626468"/>
                    </a:ext>
                  </a:extLst>
                </a:gridCol>
                <a:gridCol w="1117765">
                  <a:extLst>
                    <a:ext uri="{9D8B030D-6E8A-4147-A177-3AD203B41FA5}">
                      <a16:colId xmlns:a16="http://schemas.microsoft.com/office/drawing/2014/main" val="2080519027"/>
                    </a:ext>
                  </a:extLst>
                </a:gridCol>
                <a:gridCol w="1160755">
                  <a:extLst>
                    <a:ext uri="{9D8B030D-6E8A-4147-A177-3AD203B41FA5}">
                      <a16:colId xmlns:a16="http://schemas.microsoft.com/office/drawing/2014/main" val="3746405926"/>
                    </a:ext>
                  </a:extLst>
                </a:gridCol>
                <a:gridCol w="994933">
                  <a:extLst>
                    <a:ext uri="{9D8B030D-6E8A-4147-A177-3AD203B41FA5}">
                      <a16:colId xmlns:a16="http://schemas.microsoft.com/office/drawing/2014/main" val="227722497"/>
                    </a:ext>
                  </a:extLst>
                </a:gridCol>
                <a:gridCol w="852142">
                  <a:extLst>
                    <a:ext uri="{9D8B030D-6E8A-4147-A177-3AD203B41FA5}">
                      <a16:colId xmlns:a16="http://schemas.microsoft.com/office/drawing/2014/main" val="2250050426"/>
                    </a:ext>
                  </a:extLst>
                </a:gridCol>
              </a:tblGrid>
              <a:tr h="326507">
                <a:tc>
                  <a:txBody>
                    <a:bodyPr/>
                    <a:lstStyle/>
                    <a:p>
                      <a:pPr algn="just">
                        <a:lnSpc>
                          <a:spcPct val="150000"/>
                        </a:lnSpc>
                        <a:spcAft>
                          <a:spcPts val="0"/>
                        </a:spcAft>
                      </a:pPr>
                      <a:r>
                        <a:rPr lang="en-US" sz="800">
                          <a:effectLst/>
                        </a:rPr>
                        <a:t>No</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Risk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Description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Category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Root Cause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Contingency Plan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Probability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marR="102235" algn="just">
                        <a:lnSpc>
                          <a:spcPct val="150000"/>
                        </a:lnSpc>
                        <a:spcAft>
                          <a:spcPts val="0"/>
                        </a:spcAft>
                      </a:pPr>
                      <a:r>
                        <a:rPr lang="en-US" sz="800">
                          <a:effectLst/>
                        </a:rPr>
                        <a:t>Impact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extLst>
                  <a:ext uri="{0D108BD9-81ED-4DB2-BD59-A6C34878D82A}">
                    <a16:rowId xmlns:a16="http://schemas.microsoft.com/office/drawing/2014/main" val="2495326821"/>
                  </a:ext>
                </a:extLst>
              </a:tr>
              <a:tr h="1204866">
                <a:tc>
                  <a:txBody>
                    <a:bodyPr/>
                    <a:lstStyle/>
                    <a:p>
                      <a:pPr algn="just">
                        <a:lnSpc>
                          <a:spcPct val="150000"/>
                        </a:lnSpc>
                        <a:spcAft>
                          <a:spcPts val="0"/>
                        </a:spcAft>
                      </a:pPr>
                      <a:r>
                        <a:rPr lang="en-US" sz="8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Conflicts among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Lost solidarity in the team</a:t>
                      </a:r>
                      <a:endParaRPr lang="en-US" sz="700">
                        <a:effectLst/>
                      </a:endParaRPr>
                    </a:p>
                    <a:p>
                      <a:pPr algn="just">
                        <a:lnSpc>
                          <a:spcPct val="150000"/>
                        </a:lnSpc>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 in each members opinion, conflict before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manager have to resolve that problem, make a meeting or voting to unify opinions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258298830"/>
                  </a:ext>
                </a:extLst>
              </a:tr>
              <a:tr h="712316">
                <a:tc>
                  <a:txBody>
                    <a:bodyPr/>
                    <a:lstStyle/>
                    <a:p>
                      <a:pPr algn="just">
                        <a:lnSpc>
                          <a:spcPct val="150000"/>
                        </a:lnSpc>
                        <a:spcAft>
                          <a:spcPts val="0"/>
                        </a:spcAft>
                      </a:pPr>
                      <a:r>
                        <a:rPr lang="en-US" sz="8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Absence of team member</a:t>
                      </a:r>
                      <a:endParaRPr lang="en-US" sz="700" dirty="0">
                        <a:effectLst/>
                      </a:endParaRPr>
                    </a:p>
                    <a:p>
                      <a:pPr algn="just">
                        <a:lnSpc>
                          <a:spcPct val="150000"/>
                        </a:lnSpc>
                        <a:spcAft>
                          <a:spcPts val="0"/>
                        </a:spcAft>
                      </a:pPr>
                      <a:r>
                        <a:rPr lang="en-US" sz="8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are sick, busy can not complete task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Personal reasons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Share the task of absence for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4104322153"/>
                  </a:ext>
                </a:extLst>
              </a:tr>
              <a:tr h="1204866">
                <a:tc>
                  <a:txBody>
                    <a:bodyPr/>
                    <a:lstStyle/>
                    <a:p>
                      <a:pPr algn="just">
                        <a:lnSpc>
                          <a:spcPct val="150000"/>
                        </a:lnSpc>
                        <a:spcAft>
                          <a:spcPts val="0"/>
                        </a:spcAft>
                      </a:pPr>
                      <a:r>
                        <a:rPr lang="en-US" sz="8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Late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don't meet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not hardworking,  don’t follow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Member must report everyday, every step to PM. So that PM can control the project 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593934272"/>
                  </a:ext>
                </a:extLst>
              </a:tr>
              <a:tr h="712316">
                <a:tc>
                  <a:txBody>
                    <a:bodyPr/>
                    <a:lstStyle/>
                    <a:p>
                      <a:pPr algn="just">
                        <a:lnSpc>
                          <a:spcPct val="150000"/>
                        </a:lnSpc>
                        <a:spcAft>
                          <a:spcPts val="0"/>
                        </a:spcAft>
                      </a:pPr>
                      <a:r>
                        <a:rPr lang="en-US" sz="8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Losing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Error occurred causing loss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Equipment is broken, server is down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Make backup data or clone version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Low</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78436527"/>
                  </a:ext>
                </a:extLst>
              </a:tr>
              <a:tr h="712316">
                <a:tc>
                  <a:txBody>
                    <a:bodyPr/>
                    <a:lstStyle/>
                    <a:p>
                      <a:pPr algn="just">
                        <a:lnSpc>
                          <a:spcPct val="150000"/>
                        </a:lnSpc>
                        <a:spcAft>
                          <a:spcPts val="0"/>
                        </a:spcAft>
                      </a:pPr>
                      <a:r>
                        <a:rPr lang="en-US" sz="8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requirement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The requirements and scope are changed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Custommer want to change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Report to supervisor to change document and plan again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00078315"/>
                  </a:ext>
                </a:extLst>
              </a:tr>
              <a:tr h="958591">
                <a:tc>
                  <a:txBody>
                    <a:bodyPr/>
                    <a:lstStyle/>
                    <a:p>
                      <a:pPr algn="just">
                        <a:lnSpc>
                          <a:spcPct val="150000"/>
                        </a:lnSpc>
                        <a:spcAft>
                          <a:spcPts val="0"/>
                        </a:spcAft>
                      </a:pPr>
                      <a:r>
                        <a:rPr lang="en-US" sz="8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team member misunderstands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Confirm requirement with teamlead and read requirement clearly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61475664"/>
                  </a:ext>
                </a:extLst>
              </a:tr>
              <a:tr h="712316">
                <a:tc>
                  <a:txBody>
                    <a:bodyPr/>
                    <a:lstStyle/>
                    <a:p>
                      <a:pPr algn="just">
                        <a:lnSpc>
                          <a:spcPct val="150000"/>
                        </a:lnSpc>
                        <a:spcAft>
                          <a:spcPts val="0"/>
                        </a:spcAft>
                      </a:pPr>
                      <a:r>
                        <a:rPr lang="en-US" sz="8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Exchange 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layer code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chose wrong layout code for project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have to work overtime to meet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387207512"/>
                  </a:ext>
                </a:extLst>
              </a:tr>
            </a:tbl>
          </a:graphicData>
        </a:graphic>
      </p:graphicFrame>
    </p:spTree>
    <p:extLst>
      <p:ext uri="{BB962C8B-B14F-4D97-AF65-F5344CB8AC3E}">
        <p14:creationId xmlns:p14="http://schemas.microsoft.com/office/powerpoint/2010/main" val="126988319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4"/>
          <p:cNvSpPr txBox="1">
            <a:spLocks/>
          </p:cNvSpPr>
          <p:nvPr/>
        </p:nvSpPr>
        <p:spPr>
          <a:xfrm>
            <a:off x="388507" y="730270"/>
            <a:ext cx="651461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5. Software </a:t>
            </a:r>
            <a:r>
              <a:rPr lang="en-US" b="1" dirty="0">
                <a:solidFill>
                  <a:schemeClr val="accent2"/>
                </a:solidFill>
                <a:latin typeface="Tahoma" panose="020B0604030504040204" pitchFamily="34" charset="0"/>
                <a:ea typeface="Tahoma" panose="020B0604030504040204" pitchFamily="34" charset="0"/>
                <a:cs typeface="Tahoma" panose="020B0604030504040204" pitchFamily="34" charset="0"/>
              </a:rPr>
              <a:t>requirement</a:t>
            </a:r>
          </a:p>
        </p:txBody>
      </p:sp>
      <p:sp>
        <p:nvSpPr>
          <p:cNvPr id="4" name="TextBox 3"/>
          <p:cNvSpPr txBox="1"/>
          <p:nvPr/>
        </p:nvSpPr>
        <p:spPr>
          <a:xfrm>
            <a:off x="388507" y="1454517"/>
            <a:ext cx="6423949" cy="3775393"/>
          </a:xfrm>
          <a:prstGeom prst="rect">
            <a:avLst/>
          </a:prstGeom>
          <a:noFill/>
        </p:spPr>
        <p:txBody>
          <a:bodyPr wrap="square" rtlCol="0">
            <a:spAutoFit/>
          </a:bodyPr>
          <a:lstStyle/>
          <a:p>
            <a:pPr lvl="0" algn="just">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5.1.	User </a:t>
            </a:r>
            <a:r>
              <a:rPr lang="en-US" dirty="0">
                <a:latin typeface="Tahoma" panose="020B0604030504040204" pitchFamily="34" charset="0"/>
                <a:ea typeface="Tahoma" panose="020B0604030504040204" pitchFamily="34" charset="0"/>
                <a:cs typeface="Tahoma" panose="020B0604030504040204" pitchFamily="34" charset="0"/>
              </a:rPr>
              <a:t>requirement </a:t>
            </a:r>
            <a:r>
              <a:rPr lang="en-US" dirty="0" smtClean="0">
                <a:latin typeface="Tahoma" panose="020B0604030504040204" pitchFamily="34" charset="0"/>
                <a:ea typeface="Tahoma" panose="020B0604030504040204" pitchFamily="34" charset="0"/>
                <a:cs typeface="Tahoma" panose="020B0604030504040204" pitchFamily="34" charset="0"/>
              </a:rPr>
              <a:t>specification </a:t>
            </a:r>
            <a:r>
              <a:rPr lang="en-US" dirty="0">
                <a:latin typeface="Tahoma" panose="020B0604030504040204" pitchFamily="34" charset="0"/>
                <a:ea typeface="Tahoma" panose="020B0604030504040204" pitchFamily="34" charset="0"/>
                <a:cs typeface="Tahoma" panose="020B0604030504040204" pitchFamily="34" charset="0"/>
              </a:rPr>
              <a:t>include 3 main parts</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Employee management: Includes functions that allow users to manage employees profile, recruitment, directing people, certification in company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Report: report about salary, employee quantity in departments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System management: this part providing for administrator to perform system management tasks such as </a:t>
            </a:r>
            <a:r>
              <a:rPr lang="en-US" dirty="0" err="1">
                <a:latin typeface="Tahoma" panose="020B0604030504040204" pitchFamily="34" charset="0"/>
                <a:ea typeface="Tahoma" panose="020B0604030504040204" pitchFamily="34" charset="0"/>
                <a:cs typeface="Tahoma" panose="020B0604030504040204" pitchFamily="34" charset="0"/>
              </a:rPr>
              <a:t>config</a:t>
            </a:r>
            <a:r>
              <a:rPr lang="en-US" dirty="0">
                <a:latin typeface="Tahoma" panose="020B0604030504040204" pitchFamily="34" charset="0"/>
                <a:ea typeface="Tahoma" panose="020B0604030504040204" pitchFamily="34" charset="0"/>
                <a:cs typeface="Tahoma" panose="020B0604030504040204" pitchFamily="34" charset="0"/>
              </a:rPr>
              <a:t>, delegation, resource management.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02" y="1253032"/>
            <a:ext cx="4181931" cy="2679534"/>
          </a:xfrm>
          <a:prstGeom prst="rect">
            <a:avLst/>
          </a:prstGeom>
          <a:ln w="76200">
            <a:solidFill>
              <a:schemeClr val="accent5">
                <a:lumMod val="60000"/>
                <a:lumOff val="40000"/>
              </a:schemeClr>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126" t="1045" r="12396" b="1882"/>
          <a:stretch/>
        </p:blipFill>
        <p:spPr>
          <a:xfrm>
            <a:off x="8369747" y="4247909"/>
            <a:ext cx="1887640" cy="1880886"/>
          </a:xfrm>
          <a:prstGeom prst="ellipse">
            <a:avLst/>
          </a:prstGeom>
          <a:ln w="76200">
            <a:solidFill>
              <a:schemeClr val="accent5">
                <a:lumMod val="60000"/>
                <a:lumOff val="40000"/>
              </a:schemeClr>
            </a:solidFill>
          </a:ln>
        </p:spPr>
      </p:pic>
    </p:spTree>
    <p:extLst>
      <p:ext uri="{BB962C8B-B14F-4D97-AF65-F5344CB8AC3E}">
        <p14:creationId xmlns:p14="http://schemas.microsoft.com/office/powerpoint/2010/main" val="26709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434050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98445" y="3244334"/>
            <a:ext cx="3298785" cy="369332"/>
          </a:xfrm>
          <a:prstGeom prst="rect">
            <a:avLst/>
          </a:prstGeom>
          <a:noFill/>
        </p:spPr>
        <p:txBody>
          <a:bodyPr wrap="square" rtlCol="0">
            <a:spAutoFit/>
          </a:bodyPr>
          <a:lstStyle/>
          <a:p>
            <a:pPr lvl="0"/>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5.2.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System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requirment</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2"/>
          <p:cNvSpPr>
            <a:spLocks noChangeArrowheads="1"/>
          </p:cNvSpPr>
          <p:nvPr/>
        </p:nvSpPr>
        <p:spPr bwMode="auto">
          <a:xfrm>
            <a:off x="4199953" y="-620250"/>
            <a:ext cx="152752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987632048"/>
              </p:ext>
            </p:extLst>
          </p:nvPr>
        </p:nvGraphicFramePr>
        <p:xfrm>
          <a:off x="4768770" y="-1053295"/>
          <a:ext cx="8333773" cy="8472668"/>
        </p:xfrm>
        <a:graphic>
          <a:graphicData uri="http://schemas.openxmlformats.org/presentationml/2006/ole">
            <mc:AlternateContent xmlns:mc="http://schemas.openxmlformats.org/markup-compatibility/2006">
              <mc:Choice xmlns:v="urn:schemas-microsoft-com:vml" Requires="v">
                <p:oleObj spid="_x0000_s8214" name="Visio" r:id="rId3" imgW="19674911" imgH="22418198" progId="Visio.Drawing.15">
                  <p:embed/>
                </p:oleObj>
              </mc:Choice>
              <mc:Fallback>
                <p:oleObj name="Visio" r:id="rId3" imgW="19674911" imgH="2241819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770" y="-1053295"/>
                        <a:ext cx="8333773" cy="8472668"/>
                      </a:xfrm>
                      <a:prstGeom prst="rect">
                        <a:avLst/>
                      </a:prstGeom>
                      <a:noFill/>
                    </p:spPr>
                  </p:pic>
                </p:oleObj>
              </mc:Fallback>
            </mc:AlternateContent>
          </a:graphicData>
        </a:graphic>
      </p:graphicFrame>
    </p:spTree>
    <p:extLst>
      <p:ext uri="{BB962C8B-B14F-4D97-AF65-F5344CB8AC3E}">
        <p14:creationId xmlns:p14="http://schemas.microsoft.com/office/powerpoint/2010/main" val="1803724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47832" cy="369332"/>
          </a:xfrm>
          <a:prstGeom prst="rect">
            <a:avLst/>
          </a:prstGeom>
          <a:noFill/>
        </p:spPr>
        <p:txBody>
          <a:bodyPr wrap="none" rtlCol="0">
            <a:spAutoFit/>
          </a:bodyPr>
          <a:lstStyle/>
          <a:p>
            <a:r>
              <a:rPr lang="en-US" b="1"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DashBoard</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29663" y="833378"/>
            <a:ext cx="10829274" cy="5405376"/>
          </a:xfrm>
          <a:prstGeom prst="rect">
            <a:avLst/>
          </a:prstGeom>
        </p:spPr>
      </p:pic>
    </p:spTree>
    <p:extLst>
      <p:ext uri="{BB962C8B-B14F-4D97-AF65-F5344CB8AC3E}">
        <p14:creationId xmlns:p14="http://schemas.microsoft.com/office/powerpoint/2010/main" val="42720034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4561" y="370390"/>
            <a:ext cx="2710935" cy="400110"/>
          </a:xfrm>
          <a:prstGeom prst="rect">
            <a:avLst/>
          </a:prstGeom>
          <a:noFill/>
        </p:spPr>
        <p:txBody>
          <a:bodyPr wrap="none" rtlCol="0">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Synthesis</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of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manpower</a:t>
            </a:r>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2"/>
          <a:stretch>
            <a:fillRect/>
          </a:stretch>
        </p:blipFill>
        <p:spPr>
          <a:xfrm>
            <a:off x="590309" y="877323"/>
            <a:ext cx="11007524" cy="5569775"/>
          </a:xfrm>
          <a:prstGeom prst="rect">
            <a:avLst/>
          </a:prstGeom>
        </p:spPr>
      </p:pic>
    </p:spTree>
    <p:extLst>
      <p:ext uri="{BB962C8B-B14F-4D97-AF65-F5344CB8AC3E}">
        <p14:creationId xmlns:p14="http://schemas.microsoft.com/office/powerpoint/2010/main" val="17568827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0642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Employee manager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324092" y="960700"/>
            <a:ext cx="11485956" cy="5554220"/>
          </a:xfrm>
          <a:prstGeom prst="rect">
            <a:avLst/>
          </a:prstGeom>
        </p:spPr>
      </p:pic>
    </p:spTree>
    <p:extLst>
      <p:ext uri="{BB962C8B-B14F-4D97-AF65-F5344CB8AC3E}">
        <p14:creationId xmlns:p14="http://schemas.microsoft.com/office/powerpoint/2010/main" val="7608561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5847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Termination undecided</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474561" y="1187078"/>
            <a:ext cx="11189582" cy="5278104"/>
          </a:xfrm>
          <a:prstGeom prst="rect">
            <a:avLst/>
          </a:prstGeom>
        </p:spPr>
      </p:pic>
    </p:spTree>
    <p:extLst>
      <p:ext uri="{BB962C8B-B14F-4D97-AF65-F5344CB8AC3E}">
        <p14:creationId xmlns:p14="http://schemas.microsoft.com/office/powerpoint/2010/main" val="18303425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807" y="0"/>
            <a:ext cx="3260436"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777099" y="2893787"/>
            <a:ext cx="1785126" cy="1077218"/>
          </a:xfrm>
          <a:prstGeom prst="rect">
            <a:avLst/>
          </a:prstGeom>
          <a:noFill/>
        </p:spPr>
        <p:txBody>
          <a:bodyPr wrap="square" rtlCol="0">
            <a:spAutoFit/>
          </a:bodyP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ABOUT TEAM</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6" name="Group 45"/>
          <p:cNvGrpSpPr/>
          <p:nvPr/>
        </p:nvGrpSpPr>
        <p:grpSpPr>
          <a:xfrm>
            <a:off x="3736093" y="361749"/>
            <a:ext cx="7959091" cy="1932586"/>
            <a:chOff x="3759882" y="363833"/>
            <a:chExt cx="7959091" cy="1932586"/>
          </a:xfrm>
        </p:grpSpPr>
        <p:grpSp>
          <p:nvGrpSpPr>
            <p:cNvPr id="32" name="Group 31"/>
            <p:cNvGrpSpPr/>
            <p:nvPr/>
          </p:nvGrpSpPr>
          <p:grpSpPr>
            <a:xfrm>
              <a:off x="3759882" y="363833"/>
              <a:ext cx="7959091" cy="1932586"/>
              <a:chOff x="5991762" y="733504"/>
              <a:chExt cx="7959091" cy="1932586"/>
            </a:xfrm>
          </p:grpSpPr>
          <p:sp>
            <p:nvSpPr>
              <p:cNvPr id="30" name="Rounded Rectangle 29"/>
              <p:cNvSpPr/>
              <p:nvPr/>
            </p:nvSpPr>
            <p:spPr>
              <a:xfrm>
                <a:off x="5991762" y="733504"/>
                <a:ext cx="7959091" cy="19325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rong hình ảnh có thể có: 3 người, bao gồm Billy Tran, mọi người đang cười, mọi người đang ngồi và ngoài trời"/>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15049" t="9522" r="27477"/>
              <a:stretch/>
            </p:blipFill>
            <p:spPr bwMode="auto">
              <a:xfrm rot="10800000" flipV="1">
                <a:off x="6112266" y="855760"/>
                <a:ext cx="1431752" cy="1688073"/>
              </a:xfrm>
              <a:prstGeom prst="roundRect">
                <a:avLst/>
              </a:prstGeom>
              <a:noFill/>
              <a:ln w="7620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5631362" y="1018962"/>
              <a:ext cx="2114681" cy="523220"/>
            </a:xfrm>
            <a:prstGeom prst="rect">
              <a:avLst/>
            </a:prstGeom>
            <a:noFill/>
          </p:spPr>
          <p:txBody>
            <a:bodyPr wrap="none" rtlCol="0">
              <a:spAutoFit/>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Supervisor</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7925547" y="882457"/>
              <a:ext cx="2193229"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Mr. Tran </a:t>
              </a:r>
              <a:r>
                <a:rPr lang="en-US" b="1" dirty="0" err="1" smtClean="0">
                  <a:latin typeface="Tahoma" panose="020B0604030504040204" pitchFamily="34" charset="0"/>
                  <a:ea typeface="Tahoma" panose="020B0604030504040204" pitchFamily="34" charset="0"/>
                  <a:cs typeface="Tahoma" panose="020B0604030504040204" pitchFamily="34" charset="0"/>
                </a:rPr>
                <a:t>Quy</a:t>
              </a:r>
              <a:r>
                <a:rPr lang="en-US" b="1" dirty="0" smtClean="0">
                  <a:latin typeface="Tahoma" panose="020B0604030504040204" pitchFamily="34" charset="0"/>
                  <a:ea typeface="Tahoma" panose="020B0604030504040204" pitchFamily="34" charset="0"/>
                  <a:cs typeface="Tahoma" panose="020B0604030504040204" pitchFamily="34" charset="0"/>
                </a:rPr>
                <a:t> Ban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5595621" y="626871"/>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5595621" y="1998576"/>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7925547" y="1400028"/>
              <a:ext cx="3438762"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Contact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b="1" dirty="0" smtClean="0">
                  <a:latin typeface="Tahoma" panose="020B0604030504040204" pitchFamily="34" charset="0"/>
                  <a:ea typeface="Tahoma" panose="020B0604030504040204" pitchFamily="34" charset="0"/>
                  <a:cs typeface="Tahoma" panose="020B0604030504040204" pitchFamily="34" charset="0"/>
                </a:rPr>
                <a:t>BanTQ3@fe.edu.vn</a:t>
              </a:r>
              <a:endParaRPr lang="en-US"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oup 54"/>
          <p:cNvGrpSpPr/>
          <p:nvPr/>
        </p:nvGrpSpPr>
        <p:grpSpPr>
          <a:xfrm>
            <a:off x="3548822" y="2716458"/>
            <a:ext cx="1499468" cy="2291668"/>
            <a:chOff x="3548822" y="2716458"/>
            <a:chExt cx="1499468" cy="2291668"/>
          </a:xfrm>
        </p:grpSpPr>
        <p:grpSp>
          <p:nvGrpSpPr>
            <p:cNvPr id="8" name="Group 7"/>
            <p:cNvGrpSpPr/>
            <p:nvPr/>
          </p:nvGrpSpPr>
          <p:grpSpPr>
            <a:xfrm>
              <a:off x="3548822" y="2716458"/>
              <a:ext cx="1499468" cy="2291668"/>
              <a:chOff x="859225" y="564948"/>
              <a:chExt cx="2840982" cy="4772457"/>
            </a:xfrm>
          </p:grpSpPr>
          <p:grpSp>
            <p:nvGrpSpPr>
              <p:cNvPr id="9" name="Group 8"/>
              <p:cNvGrpSpPr/>
              <p:nvPr/>
            </p:nvGrpSpPr>
            <p:grpSpPr>
              <a:xfrm>
                <a:off x="859225" y="564948"/>
                <a:ext cx="2840982" cy="4772457"/>
                <a:chOff x="4096571" y="917143"/>
                <a:chExt cx="2840982" cy="4772457"/>
              </a:xfrm>
            </p:grpSpPr>
            <p:sp>
              <p:nvSpPr>
                <p:cNvPr id="11" name="Rounded Rectangle 10"/>
                <p:cNvSpPr/>
                <p:nvPr/>
              </p:nvSpPr>
              <p:spPr>
                <a:xfrm>
                  <a:off x="4096571" y="1900264"/>
                  <a:ext cx="2821577"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Oval 11"/>
                <p:cNvSpPr/>
                <p:nvPr/>
              </p:nvSpPr>
              <p:spPr>
                <a:xfrm>
                  <a:off x="4634800" y="917143"/>
                  <a:ext cx="1729766" cy="19066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19698" r="50454" b="35256"/>
              <a:stretch/>
            </p:blipFill>
            <p:spPr>
              <a:xfrm>
                <a:off x="1546691" y="780569"/>
                <a:ext cx="1431291" cy="1514954"/>
              </a:xfrm>
              <a:prstGeom prst="ellipse">
                <a:avLst/>
              </a:prstGeom>
              <a:ln w="57150">
                <a:solidFill>
                  <a:schemeClr val="tx1">
                    <a:lumMod val="50000"/>
                    <a:lumOff val="50000"/>
                  </a:schemeClr>
                </a:solidFill>
              </a:ln>
            </p:spPr>
          </p:pic>
        </p:grpSp>
        <p:sp>
          <p:nvSpPr>
            <p:cNvPr id="41" name="TextBox 40"/>
            <p:cNvSpPr txBox="1"/>
            <p:nvPr/>
          </p:nvSpPr>
          <p:spPr>
            <a:xfrm>
              <a:off x="3709644" y="3663988"/>
              <a:ext cx="1192249"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Phan </a:t>
              </a:r>
              <a:r>
                <a:rPr lang="en-US" sz="1400" dirty="0" err="1" smtClean="0">
                  <a:latin typeface="Tahoma" panose="020B0604030504040204" pitchFamily="34" charset="0"/>
                  <a:ea typeface="Tahoma" panose="020B0604030504040204" pitchFamily="34" charset="0"/>
                  <a:cs typeface="Tahoma" panose="020B0604030504040204" pitchFamily="34" charset="0"/>
                </a:rPr>
                <a:t>Duy</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Vy</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SE04580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3" name="TextBox 42"/>
            <p:cNvSpPr txBox="1"/>
            <p:nvPr/>
          </p:nvSpPr>
          <p:spPr>
            <a:xfrm>
              <a:off x="3911765" y="4580792"/>
              <a:ext cx="79701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Leader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0" name="Group 59"/>
          <p:cNvGrpSpPr/>
          <p:nvPr/>
        </p:nvGrpSpPr>
        <p:grpSpPr>
          <a:xfrm>
            <a:off x="5210426" y="4172550"/>
            <a:ext cx="1563436" cy="2343244"/>
            <a:chOff x="5162550" y="4120559"/>
            <a:chExt cx="1610303" cy="2343244"/>
          </a:xfrm>
        </p:grpSpPr>
        <p:grpSp>
          <p:nvGrpSpPr>
            <p:cNvPr id="14" name="Group 13"/>
            <p:cNvGrpSpPr/>
            <p:nvPr/>
          </p:nvGrpSpPr>
          <p:grpSpPr>
            <a:xfrm>
              <a:off x="5162550" y="4120559"/>
              <a:ext cx="1610303" cy="2343244"/>
              <a:chOff x="7396412" y="1525099"/>
              <a:chExt cx="2840982" cy="4848053"/>
            </a:xfrm>
          </p:grpSpPr>
          <p:grpSp>
            <p:nvGrpSpPr>
              <p:cNvPr id="15" name="Group 14"/>
              <p:cNvGrpSpPr/>
              <p:nvPr/>
            </p:nvGrpSpPr>
            <p:grpSpPr>
              <a:xfrm>
                <a:off x="7396412" y="1525099"/>
                <a:ext cx="2840982" cy="4848053"/>
                <a:chOff x="4096571" y="841547"/>
                <a:chExt cx="2840982" cy="4848053"/>
              </a:xfrm>
            </p:grpSpPr>
            <p:sp>
              <p:nvSpPr>
                <p:cNvPr id="17" name="Rounded Rectangle 16"/>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Oval 17"/>
                <p:cNvSpPr/>
                <p:nvPr/>
              </p:nvSpPr>
              <p:spPr>
                <a:xfrm>
                  <a:off x="4633998" y="841547"/>
                  <a:ext cx="1730759" cy="2033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6" name="Picture 15"/>
              <p:cNvPicPr>
                <a:picLocks noChangeAspect="1"/>
              </p:cNvPicPr>
              <p:nvPr/>
            </p:nvPicPr>
            <p:blipFill rotWithShape="1">
              <a:blip r:embed="rId5" cstate="hqprint">
                <a:extLst>
                  <a:ext uri="{28A0092B-C50C-407E-A947-70E740481C1C}">
                    <a14:useLocalDpi xmlns:a14="http://schemas.microsoft.com/office/drawing/2010/main" val="0"/>
                  </a:ext>
                </a:extLst>
              </a:blip>
              <a:srcRect r="9586" b="13707"/>
              <a:stretch/>
            </p:blipFill>
            <p:spPr>
              <a:xfrm>
                <a:off x="8118083" y="1770164"/>
                <a:ext cx="1395697" cy="1587890"/>
              </a:xfrm>
              <a:prstGeom prst="ellipse">
                <a:avLst/>
              </a:prstGeom>
              <a:ln w="57150">
                <a:solidFill>
                  <a:schemeClr val="tx1">
                    <a:lumMod val="50000"/>
                    <a:lumOff val="50000"/>
                  </a:schemeClr>
                </a:solidFill>
              </a:ln>
            </p:spPr>
          </p:pic>
        </p:grpSp>
        <p:sp>
          <p:nvSpPr>
            <p:cNvPr id="44" name="TextBox 43"/>
            <p:cNvSpPr txBox="1"/>
            <p:nvPr/>
          </p:nvSpPr>
          <p:spPr>
            <a:xfrm>
              <a:off x="5195117" y="5178734"/>
              <a:ext cx="1544067"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Vu Ngoc </a:t>
              </a:r>
              <a:r>
                <a:rPr lang="en-US" sz="1400" dirty="0" err="1" smtClean="0">
                  <a:latin typeface="Tahoma" panose="020B0604030504040204" pitchFamily="34" charset="0"/>
                  <a:ea typeface="Tahoma" panose="020B0604030504040204" pitchFamily="34" charset="0"/>
                  <a:cs typeface="Tahoma" panose="020B0604030504040204" pitchFamily="34" charset="0"/>
                </a:rPr>
                <a:t>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5516690" y="6083843"/>
              <a:ext cx="952989"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2" name="Group 61"/>
          <p:cNvGrpSpPr/>
          <p:nvPr/>
        </p:nvGrpSpPr>
        <p:grpSpPr>
          <a:xfrm>
            <a:off x="6811516" y="2754735"/>
            <a:ext cx="1874774" cy="2303750"/>
            <a:chOff x="6851145" y="2790381"/>
            <a:chExt cx="1773434" cy="2303750"/>
          </a:xfrm>
        </p:grpSpPr>
        <p:grpSp>
          <p:nvGrpSpPr>
            <p:cNvPr id="26" name="Group 25"/>
            <p:cNvGrpSpPr/>
            <p:nvPr/>
          </p:nvGrpSpPr>
          <p:grpSpPr>
            <a:xfrm>
              <a:off x="6943537" y="2790381"/>
              <a:ext cx="1562276" cy="2303750"/>
              <a:chOff x="4096569" y="953346"/>
              <a:chExt cx="2840984" cy="4736254"/>
            </a:xfrm>
          </p:grpSpPr>
          <p:sp>
            <p:nvSpPr>
              <p:cNvPr id="27" name="Rounded Rectangle 26"/>
              <p:cNvSpPr/>
              <p:nvPr/>
            </p:nvSpPr>
            <p:spPr>
              <a:xfrm>
                <a:off x="4096569" y="1900264"/>
                <a:ext cx="2840982"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8" name="Oval 27"/>
              <p:cNvSpPr/>
              <p:nvPr/>
            </p:nvSpPr>
            <p:spPr>
              <a:xfrm>
                <a:off x="4719491" y="953346"/>
                <a:ext cx="1643103" cy="18885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28" name="Picture 4" descr="https://scontent.fhan2-4.fna.fbcdn.net/v/t1.15752-9/79783799_1444408552391936_3866873328488677376_n.jpg?_nc_cat=100&amp;_nc_ohc=N74XjaqXdhgAQltkmwcnRw8-ZFa4pWgQhcSYzr87gsYZ-L64Pl7hVFqAg&amp;_nc_ht=scontent.fhan2-4.fna&amp;oh=3068ca0664bbf489b5416b89c9b9da70&amp;oe=5EB287FA"/>
            <p:cNvPicPr>
              <a:picLocks noChangeAspect="1" noChangeArrowheads="1"/>
            </p:cNvPicPr>
            <p:nvPr/>
          </p:nvPicPr>
          <p:blipFill rotWithShape="1">
            <a:blip r:embed="rId6">
              <a:extLst>
                <a:ext uri="{28A0092B-C50C-407E-A947-70E740481C1C}">
                  <a14:useLocalDpi xmlns:a14="http://schemas.microsoft.com/office/drawing/2010/main" val="0"/>
                </a:ext>
              </a:extLst>
            </a:blip>
            <a:srcRect l="10438" t="16841" b="61694"/>
            <a:stretch/>
          </p:blipFill>
          <p:spPr bwMode="auto">
            <a:xfrm>
              <a:off x="7369212" y="2879482"/>
              <a:ext cx="742078" cy="738266"/>
            </a:xfrm>
            <a:prstGeom prst="ellipse">
              <a:avLst/>
            </a:prstGeom>
            <a:noFill/>
            <a:ln w="571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7301205" y="4670089"/>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p:cNvSpPr txBox="1"/>
            <p:nvPr/>
          </p:nvSpPr>
          <p:spPr>
            <a:xfrm>
              <a:off x="6851145" y="3770320"/>
              <a:ext cx="1773434"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Dinh</a:t>
              </a:r>
              <a:r>
                <a:rPr lang="en-US" sz="1400" dirty="0" smtClean="0">
                  <a:latin typeface="Tahoma" panose="020B0604030504040204" pitchFamily="34" charset="0"/>
                  <a:ea typeface="Tahoma" panose="020B0604030504040204" pitchFamily="34" charset="0"/>
                  <a:cs typeface="Tahoma" panose="020B0604030504040204" pitchFamily="34" charset="0"/>
                </a:rPr>
                <a:t> Hoang</a:t>
              </a: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SE05011</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3" name="Group 62"/>
          <p:cNvGrpSpPr/>
          <p:nvPr/>
        </p:nvGrpSpPr>
        <p:grpSpPr>
          <a:xfrm>
            <a:off x="8626739" y="4157241"/>
            <a:ext cx="1661225" cy="2369070"/>
            <a:chOff x="8635409" y="4098889"/>
            <a:chExt cx="1661225" cy="2369070"/>
          </a:xfrm>
        </p:grpSpPr>
        <p:grpSp>
          <p:nvGrpSpPr>
            <p:cNvPr id="2" name="Group 1"/>
            <p:cNvGrpSpPr/>
            <p:nvPr/>
          </p:nvGrpSpPr>
          <p:grpSpPr>
            <a:xfrm>
              <a:off x="8694960" y="4098889"/>
              <a:ext cx="1520049" cy="2369070"/>
              <a:chOff x="1103989" y="443765"/>
              <a:chExt cx="2840982" cy="4747072"/>
            </a:xfrm>
          </p:grpSpPr>
          <p:grpSp>
            <p:nvGrpSpPr>
              <p:cNvPr id="3" name="Group 2"/>
              <p:cNvGrpSpPr/>
              <p:nvPr/>
            </p:nvGrpSpPr>
            <p:grpSpPr>
              <a:xfrm>
                <a:off x="1103989" y="443765"/>
                <a:ext cx="2840982" cy="4747072"/>
                <a:chOff x="4096571" y="942528"/>
                <a:chExt cx="2840982" cy="4747072"/>
              </a:xfrm>
            </p:grpSpPr>
            <p:sp>
              <p:nvSpPr>
                <p:cNvPr id="5" name="Rounded Rectangle 4"/>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Oval 5"/>
                <p:cNvSpPr/>
                <p:nvPr/>
              </p:nvSpPr>
              <p:spPr>
                <a:xfrm>
                  <a:off x="4679856" y="942528"/>
                  <a:ext cx="1715668" cy="1838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4" name="Picture 3"/>
              <p:cNvPicPr>
                <a:picLocks noChangeAspect="1"/>
              </p:cNvPicPr>
              <p:nvPr/>
            </p:nvPicPr>
            <p:blipFill rotWithShape="1">
              <a:blip r:embed="rId7" cstate="hqprint">
                <a:extLst>
                  <a:ext uri="{28A0092B-C50C-407E-A947-70E740481C1C}">
                    <a14:useLocalDpi xmlns:a14="http://schemas.microsoft.com/office/drawing/2010/main" val="0"/>
                  </a:ext>
                </a:extLst>
              </a:blip>
              <a:srcRect l="17202" t="-1" r="15374" b="10685"/>
              <a:stretch/>
            </p:blipFill>
            <p:spPr>
              <a:xfrm>
                <a:off x="1875900" y="596011"/>
                <a:ext cx="1343263" cy="1503339"/>
              </a:xfrm>
              <a:prstGeom prst="ellipse">
                <a:avLst/>
              </a:prstGeom>
              <a:ln w="57150">
                <a:solidFill>
                  <a:schemeClr val="tx1">
                    <a:lumMod val="50000"/>
                    <a:lumOff val="50000"/>
                  </a:schemeClr>
                </a:solidFill>
              </a:ln>
            </p:spPr>
          </p:pic>
        </p:grpSp>
        <p:sp>
          <p:nvSpPr>
            <p:cNvPr id="48" name="TextBox 47"/>
            <p:cNvSpPr txBox="1"/>
            <p:nvPr/>
          </p:nvSpPr>
          <p:spPr>
            <a:xfrm>
              <a:off x="9025034" y="6083843"/>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2" name="TextBox 51"/>
            <p:cNvSpPr txBox="1"/>
            <p:nvPr/>
          </p:nvSpPr>
          <p:spPr>
            <a:xfrm>
              <a:off x="8635409" y="5131894"/>
              <a:ext cx="1661225"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Thi</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SE04846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8" name="Group 67"/>
          <p:cNvGrpSpPr/>
          <p:nvPr/>
        </p:nvGrpSpPr>
        <p:grpSpPr>
          <a:xfrm>
            <a:off x="10393773" y="2716458"/>
            <a:ext cx="1520174" cy="2291668"/>
            <a:chOff x="10393773" y="2716458"/>
            <a:chExt cx="1520174" cy="2291668"/>
          </a:xfrm>
        </p:grpSpPr>
        <p:grpSp>
          <p:nvGrpSpPr>
            <p:cNvPr id="20" name="Group 19"/>
            <p:cNvGrpSpPr/>
            <p:nvPr/>
          </p:nvGrpSpPr>
          <p:grpSpPr>
            <a:xfrm>
              <a:off x="10393773" y="2716458"/>
              <a:ext cx="1520174" cy="2291668"/>
              <a:chOff x="2650849" y="1038258"/>
              <a:chExt cx="2840982" cy="4692071"/>
            </a:xfrm>
          </p:grpSpPr>
          <p:grpSp>
            <p:nvGrpSpPr>
              <p:cNvPr id="21" name="Group 20"/>
              <p:cNvGrpSpPr/>
              <p:nvPr/>
            </p:nvGrpSpPr>
            <p:grpSpPr>
              <a:xfrm>
                <a:off x="2650849" y="1038258"/>
                <a:ext cx="2840982" cy="4692071"/>
                <a:chOff x="4096571" y="997529"/>
                <a:chExt cx="2840982" cy="4692071"/>
              </a:xfrm>
            </p:grpSpPr>
            <p:sp>
              <p:nvSpPr>
                <p:cNvPr id="23" name="Rounded Rectangle 22"/>
                <p:cNvSpPr/>
                <p:nvPr/>
              </p:nvSpPr>
              <p:spPr>
                <a:xfrm>
                  <a:off x="4096571" y="1900262"/>
                  <a:ext cx="2821578" cy="3789338"/>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Oval 23"/>
                <p:cNvSpPr/>
                <p:nvPr/>
              </p:nvSpPr>
              <p:spPr>
                <a:xfrm>
                  <a:off x="4692328" y="997529"/>
                  <a:ext cx="1661216" cy="17839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22" name="Picture 21"/>
              <p:cNvPicPr>
                <a:picLocks noChangeAspect="1"/>
              </p:cNvPicPr>
              <p:nvPr/>
            </p:nvPicPr>
            <p:blipFill rotWithShape="1">
              <a:blip r:embed="rId8" cstate="hqprint">
                <a:extLst>
                  <a:ext uri="{28A0092B-C50C-407E-A947-70E740481C1C}">
                    <a14:useLocalDpi xmlns:a14="http://schemas.microsoft.com/office/drawing/2010/main" val="0"/>
                  </a:ext>
                </a:extLst>
              </a:blip>
              <a:srcRect l="10202" t="17643" r="17273" b="36027"/>
              <a:stretch/>
            </p:blipFill>
            <p:spPr>
              <a:xfrm>
                <a:off x="3418460" y="1189611"/>
                <a:ext cx="1351144" cy="1500612"/>
              </a:xfrm>
              <a:prstGeom prst="ellipse">
                <a:avLst/>
              </a:prstGeom>
              <a:ln w="57150">
                <a:solidFill>
                  <a:schemeClr val="tx1">
                    <a:lumMod val="50000"/>
                    <a:lumOff val="50000"/>
                  </a:schemeClr>
                </a:solidFill>
              </a:ln>
            </p:spPr>
          </p:pic>
        </p:grpSp>
        <p:sp>
          <p:nvSpPr>
            <p:cNvPr id="50" name="TextBox 49"/>
            <p:cNvSpPr txBox="1"/>
            <p:nvPr/>
          </p:nvSpPr>
          <p:spPr>
            <a:xfrm>
              <a:off x="10705857" y="4580792"/>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p:cNvSpPr txBox="1"/>
            <p:nvPr/>
          </p:nvSpPr>
          <p:spPr>
            <a:xfrm>
              <a:off x="10468255" y="3709005"/>
              <a:ext cx="1374095" cy="738664"/>
            </a:xfrm>
            <a:prstGeom prst="rect">
              <a:avLst/>
            </a:prstGeom>
            <a:noFill/>
          </p:spPr>
          <p:txBody>
            <a:bodyPr wrap="none" rtlCol="0">
              <a:spAutoFit/>
            </a:bodyPr>
            <a:lstStyle/>
            <a:p>
              <a:pPr algn="ctr">
                <a:lnSpc>
                  <a:spcPct val="150000"/>
                </a:lnSpc>
              </a:pPr>
              <a:r>
                <a:rPr lang="en-US" sz="1400" dirty="0" err="1" smtClean="0">
                  <a:latin typeface="Tahoma" panose="020B0604030504040204" pitchFamily="34" charset="0"/>
                  <a:ea typeface="Tahoma" panose="020B0604030504040204" pitchFamily="34" charset="0"/>
                  <a:cs typeface="Tahoma" panose="020B0604030504040204" pitchFamily="34" charset="0"/>
                </a:rPr>
                <a:t>Giap</a:t>
              </a:r>
              <a:r>
                <a:rPr lang="en-US" sz="1400" dirty="0" smtClean="0">
                  <a:latin typeface="Tahoma" panose="020B0604030504040204" pitchFamily="34" charset="0"/>
                  <a:ea typeface="Tahoma" panose="020B0604030504040204" pitchFamily="34" charset="0"/>
                  <a:cs typeface="Tahoma" panose="020B0604030504040204" pitchFamily="34" charset="0"/>
                </a:rPr>
                <a:t> Minh </a:t>
              </a:r>
              <a:r>
                <a:rPr lang="en-US" sz="1400" dirty="0" err="1" smtClean="0">
                  <a:latin typeface="Tahoma" panose="020B0604030504040204" pitchFamily="34" charset="0"/>
                  <a:ea typeface="Tahoma" panose="020B0604030504040204" pitchFamily="34" charset="0"/>
                  <a:cs typeface="Tahoma" panose="020B0604030504040204" pitchFamily="34" charset="0"/>
                </a:rPr>
                <a:t>Luat</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sp>
        <p:nvSpPr>
          <p:cNvPr id="56" name="Isosceles Triangle 55"/>
          <p:cNvSpPr/>
          <p:nvPr/>
        </p:nvSpPr>
        <p:spPr>
          <a:xfrm rot="10800000">
            <a:off x="188044" y="132177"/>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7" name="Rectangle 56"/>
          <p:cNvSpPr/>
          <p:nvPr/>
        </p:nvSpPr>
        <p:spPr>
          <a:xfrm>
            <a:off x="381000" y="237931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8" name="Rectangle 57"/>
          <p:cNvSpPr/>
          <p:nvPr/>
        </p:nvSpPr>
        <p:spPr>
          <a:xfrm>
            <a:off x="363736" y="436240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9" name="Isosceles Triangle 58"/>
          <p:cNvSpPr/>
          <p:nvPr/>
        </p:nvSpPr>
        <p:spPr>
          <a:xfrm>
            <a:off x="192395" y="5715213"/>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84591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fill="hold"/>
                                        <p:tgtEl>
                                          <p:spTgt spid="55"/>
                                        </p:tgtEl>
                                        <p:attrNameLst>
                                          <p:attrName>ppt_x</p:attrName>
                                        </p:attrNameLst>
                                      </p:cBhvr>
                                      <p:tavLst>
                                        <p:tav tm="0">
                                          <p:val>
                                            <p:strVal val="#ppt_x"/>
                                          </p:val>
                                        </p:tav>
                                        <p:tav tm="100000">
                                          <p:val>
                                            <p:strVal val="#ppt_x"/>
                                          </p:val>
                                        </p:tav>
                                      </p:tavLst>
                                    </p:anim>
                                    <p:anim calcmode="lin" valueType="num">
                                      <p:cBhvr additive="base">
                                        <p:cTn id="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ppt_x"/>
                                          </p:val>
                                        </p:tav>
                                        <p:tav tm="100000">
                                          <p:val>
                                            <p:strVal val="#ppt_x"/>
                                          </p:val>
                                        </p:tav>
                                      </p:tavLst>
                                    </p:anim>
                                    <p:anim calcmode="lin" valueType="num">
                                      <p:cBhvr additive="base">
                                        <p:cTn id="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168" y="443260"/>
            <a:ext cx="3974165" cy="369332"/>
          </a:xfrm>
          <a:prstGeom prst="rect">
            <a:avLst/>
          </a:prstGeom>
        </p:spPr>
        <p:txBody>
          <a:bodyPr wrap="none">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decision has been processed</a:t>
            </a:r>
          </a:p>
        </p:txBody>
      </p:sp>
      <p:pic>
        <p:nvPicPr>
          <p:cNvPr id="3" name="Picture 2"/>
          <p:cNvPicPr>
            <a:picLocks noChangeAspect="1"/>
          </p:cNvPicPr>
          <p:nvPr/>
        </p:nvPicPr>
        <p:blipFill>
          <a:blip r:embed="rId2"/>
          <a:stretch>
            <a:fillRect/>
          </a:stretch>
        </p:blipFill>
        <p:spPr>
          <a:xfrm>
            <a:off x="378168" y="1063796"/>
            <a:ext cx="11362481" cy="5355753"/>
          </a:xfrm>
          <a:prstGeom prst="rect">
            <a:avLst/>
          </a:prstGeom>
        </p:spPr>
      </p:pic>
    </p:spTree>
    <p:extLst>
      <p:ext uri="{BB962C8B-B14F-4D97-AF65-F5344CB8AC3E}">
        <p14:creationId xmlns:p14="http://schemas.microsoft.com/office/powerpoint/2010/main" val="4200571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8657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Conduct maneuvers</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https://scontent.fhan2-2.fna.fbcdn.net/v/t1.15752-9/80123426_594729371069036_1454640444594978816_n.png?_nc_cat=110&amp;_nc_ohc=pi0fBLaj8KcAQkd1Zcvfy8wgkl59bl-HCdxmIg0VV9u5M4N8Lm5Rmb8kw&amp;_nc_ht=scontent.fhan2-2.fna&amp;oh=0f2a62eeb294fc5f64b719724bdeb712&amp;oe=5E6921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93299"/>
            <a:ext cx="11123272" cy="541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755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14994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Pending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a:t>
            </a:r>
          </a:p>
        </p:txBody>
      </p:sp>
      <p:pic>
        <p:nvPicPr>
          <p:cNvPr id="15364" name="Picture 4" descr="https://scontent.fhan2-2.fna.fbcdn.net/v/t1.15752-9/81020058_2316001565358566_1903436141588119552_n.png?_nc_cat=106&amp;_nc_ohc=HmQKg5CjRMgAQmdzw5ppTV_hlPDaZ-gmTlhagKPiz8Lw9lDgdY3PiJrfQ&amp;_nc_ht=scontent.fhan2-2.fna&amp;oh=f59861593fb2b34c0023cce5da5a6c0d&amp;oe=5EB156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59367"/>
            <a:ext cx="11175880" cy="533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741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114" y="335665"/>
            <a:ext cx="2473754" cy="646331"/>
          </a:xfrm>
          <a:prstGeom prst="rect">
            <a:avLst/>
          </a:prstGeom>
          <a:noFill/>
        </p:spPr>
        <p:txBody>
          <a:bodyPr wrap="none" rtlCol="0">
            <a:spAutoFit/>
          </a:bodyPr>
          <a:lstStyle/>
          <a:p>
            <a:pPr marL="0" lvl="1"/>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 processed.</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277792" y="1043551"/>
            <a:ext cx="11619656" cy="5491274"/>
          </a:xfrm>
          <a:prstGeom prst="rect">
            <a:avLst/>
          </a:prstGeom>
        </p:spPr>
      </p:pic>
    </p:spTree>
    <p:extLst>
      <p:ext uri="{BB962C8B-B14F-4D97-AF65-F5344CB8AC3E}">
        <p14:creationId xmlns:p14="http://schemas.microsoft.com/office/powerpoint/2010/main" val="1119808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79114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in the company</a:t>
            </a:r>
          </a:p>
        </p:txBody>
      </p:sp>
      <p:pic>
        <p:nvPicPr>
          <p:cNvPr id="4" name="Picture 3"/>
          <p:cNvPicPr>
            <a:picLocks noChangeAspect="1"/>
          </p:cNvPicPr>
          <p:nvPr/>
        </p:nvPicPr>
        <p:blipFill>
          <a:blip r:embed="rId2"/>
          <a:stretch>
            <a:fillRect/>
          </a:stretch>
        </p:blipFill>
        <p:spPr>
          <a:xfrm>
            <a:off x="381964" y="1087604"/>
            <a:ext cx="11360734" cy="5371069"/>
          </a:xfrm>
          <a:prstGeom prst="rect">
            <a:avLst/>
          </a:prstGeom>
        </p:spPr>
      </p:pic>
    </p:spTree>
    <p:extLst>
      <p:ext uri="{BB962C8B-B14F-4D97-AF65-F5344CB8AC3E}">
        <p14:creationId xmlns:p14="http://schemas.microsoft.com/office/powerpoint/2010/main" val="490185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91114"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Documents</a:t>
            </a:r>
          </a:p>
        </p:txBody>
      </p:sp>
      <p:pic>
        <p:nvPicPr>
          <p:cNvPr id="3" name="Picture 2"/>
          <p:cNvPicPr/>
          <p:nvPr/>
        </p:nvPicPr>
        <p:blipFill rotWithShape="1">
          <a:blip r:embed="rId2"/>
          <a:srcRect t="6155" b="2678"/>
          <a:stretch/>
        </p:blipFill>
        <p:spPr bwMode="auto">
          <a:xfrm>
            <a:off x="578733" y="949124"/>
            <a:ext cx="10926501" cy="52086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6923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3235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outside the company</a:t>
            </a:r>
          </a:p>
        </p:txBody>
      </p:sp>
      <p:pic>
        <p:nvPicPr>
          <p:cNvPr id="4" name="Picture 3"/>
          <p:cNvPicPr>
            <a:picLocks noChangeAspect="1"/>
          </p:cNvPicPr>
          <p:nvPr/>
        </p:nvPicPr>
        <p:blipFill>
          <a:blip r:embed="rId2"/>
          <a:stretch>
            <a:fillRect/>
          </a:stretch>
        </p:blipFill>
        <p:spPr>
          <a:xfrm>
            <a:off x="474561" y="1062918"/>
            <a:ext cx="11270581" cy="5326306"/>
          </a:xfrm>
          <a:prstGeom prst="rect">
            <a:avLst/>
          </a:prstGeom>
        </p:spPr>
      </p:pic>
    </p:spTree>
    <p:extLst>
      <p:ext uri="{BB962C8B-B14F-4D97-AF65-F5344CB8AC3E}">
        <p14:creationId xmlns:p14="http://schemas.microsoft.com/office/powerpoint/2010/main" val="41749245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95410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School</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60" y="984022"/>
            <a:ext cx="11215869" cy="5243158"/>
          </a:xfrm>
          <a:prstGeom prst="rect">
            <a:avLst/>
          </a:prstGeom>
        </p:spPr>
      </p:pic>
    </p:spTree>
    <p:extLst>
      <p:ext uri="{BB962C8B-B14F-4D97-AF65-F5344CB8AC3E}">
        <p14:creationId xmlns:p14="http://schemas.microsoft.com/office/powerpoint/2010/main" val="312696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01822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Degree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scontent.fhan2-4.fna.fbcdn.net/v/t1.15752-9/80640894_2465095237096911_5085085731928408064_n.png?_nc_cat=104&amp;_nc_ohc=BeoB40Z1hbkAQmYEl2AUTGkyYDEt4maC0b-e0bgCntbu2VIEDwMp7zEvw&amp;_nc_ht=scontent.fhan2-4.fna&amp;oh=bbab6e5d9548a71d54293ec855de0e74&amp;oe=5E76AB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34011"/>
            <a:ext cx="11084112" cy="537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293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85472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Major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290" name="Picture 2" descr="https://scontent.fhan2-2.fna.fbcdn.net/v/t1.15752-9/80712141_574043873201765_4221322140315549696_n.png?_nc_cat=111&amp;_nc_ohc=HF24Fj3sbp0AQk_fL9aGzIry93Wawe7U6zdhytccDbBO9eeCMQWXo-B7Q&amp;_nc_ht=scontent.fhan2-2.fna&amp;oh=023920cbdf4ccc0edd0a824aa58bba05&amp;oe=5E760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64107"/>
            <a:ext cx="11204295" cy="535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879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544710" y="1744664"/>
            <a:ext cx="3458817" cy="3458817"/>
            <a:chOff x="4257053" y="1723403"/>
            <a:chExt cx="3458817" cy="3458817"/>
          </a:xfrm>
        </p:grpSpPr>
        <p:sp>
          <p:nvSpPr>
            <p:cNvPr id="6" name="Donut 5"/>
            <p:cNvSpPr/>
            <p:nvPr/>
          </p:nvSpPr>
          <p:spPr>
            <a:xfrm>
              <a:off x="4791075" y="2257425"/>
              <a:ext cx="2390775" cy="2390775"/>
            </a:xfrm>
            <a:prstGeom prst="donut">
              <a:avLst>
                <a:gd name="adj" fmla="val 7405"/>
              </a:avLst>
            </a:prstGeom>
            <a:solidFill>
              <a:schemeClr val="bg1">
                <a:lumMod val="85000"/>
              </a:schemeClr>
            </a:solidFill>
            <a:ln>
              <a:solidFill>
                <a:schemeClr val="bg1">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Table of contents</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8" name="Donut 7"/>
            <p:cNvSpPr/>
            <p:nvPr/>
          </p:nvSpPr>
          <p:spPr>
            <a:xfrm>
              <a:off x="4257053" y="1723403"/>
              <a:ext cx="3458817" cy="3458817"/>
            </a:xfrm>
            <a:prstGeom prst="donut">
              <a:avLst>
                <a:gd name="adj" fmla="val 3160"/>
              </a:avLst>
            </a:prstGeom>
            <a:gradFill>
              <a:gsLst>
                <a:gs pos="55000">
                  <a:schemeClr val="accent6"/>
                </a:gs>
                <a:gs pos="74000">
                  <a:schemeClr val="accent2">
                    <a:lumMod val="60000"/>
                    <a:lumOff val="40000"/>
                  </a:schemeClr>
                </a:gs>
                <a:gs pos="0">
                  <a:schemeClr val="accent4">
                    <a:lumMod val="110000"/>
                    <a:satMod val="105000"/>
                    <a:tint val="67000"/>
                  </a:schemeClr>
                </a:gs>
                <a:gs pos="30000">
                  <a:schemeClr val="accent5">
                    <a:lumMod val="60000"/>
                    <a:lumOff val="40000"/>
                  </a:schemeClr>
                </a:gs>
                <a:gs pos="100000">
                  <a:schemeClr val="accent1">
                    <a:lumMod val="75000"/>
                  </a:schemeClr>
                </a:gs>
              </a:gsLst>
              <a:lin ang="1800000" scaled="0"/>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5" name="Group 14"/>
          <p:cNvGrpSpPr/>
          <p:nvPr/>
        </p:nvGrpSpPr>
        <p:grpSpPr>
          <a:xfrm>
            <a:off x="7466266" y="695099"/>
            <a:ext cx="3737423" cy="924339"/>
            <a:chOff x="8822634" y="3091070"/>
            <a:chExt cx="3402448" cy="924339"/>
          </a:xfrm>
        </p:grpSpPr>
        <p:grpSp>
          <p:nvGrpSpPr>
            <p:cNvPr id="14" name="Group 13"/>
            <p:cNvGrpSpPr/>
            <p:nvPr/>
          </p:nvGrpSpPr>
          <p:grpSpPr>
            <a:xfrm>
              <a:off x="8822634" y="3091070"/>
              <a:ext cx="3402448" cy="924339"/>
              <a:chOff x="8110331" y="954157"/>
              <a:chExt cx="3402448" cy="924339"/>
            </a:xfrm>
          </p:grpSpPr>
          <p:sp>
            <p:nvSpPr>
              <p:cNvPr id="9" name="Flowchart: Terminator 8"/>
              <p:cNvSpPr/>
              <p:nvPr/>
            </p:nvSpPr>
            <p:spPr>
              <a:xfrm>
                <a:off x="8110331" y="954157"/>
                <a:ext cx="3319669" cy="924339"/>
              </a:xfrm>
              <a:prstGeom prst="flowChartTerminator">
                <a:avLst/>
              </a:prstGeom>
              <a:gradFill>
                <a:gsLst>
                  <a:gs pos="30000">
                    <a:srgbClr val="0BB97F"/>
                  </a:gs>
                  <a:gs pos="100000">
                    <a:schemeClr val="accent2"/>
                  </a:gs>
                </a:gsLst>
                <a:lin ang="36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8765181" y="123145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requirements</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11" name="Flowchart: Connector 10"/>
            <p:cNvSpPr/>
            <p:nvPr/>
          </p:nvSpPr>
          <p:spPr>
            <a:xfrm>
              <a:off x="8880565" y="3160644"/>
              <a:ext cx="785190" cy="785190"/>
            </a:xfrm>
            <a:prstGeom prst="flowChartConnector">
              <a:avLst/>
            </a:prstGeom>
            <a:solidFill>
              <a:schemeClr val="bg1"/>
            </a:solidFill>
            <a:ln>
              <a:solidFill>
                <a:srgbClr val="0BB97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05</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p:cNvGrpSpPr/>
          <p:nvPr/>
        </p:nvGrpSpPr>
        <p:grpSpPr>
          <a:xfrm>
            <a:off x="8408851" y="2102870"/>
            <a:ext cx="3646494" cy="924339"/>
            <a:chOff x="8822634" y="3091070"/>
            <a:chExt cx="3319669" cy="924339"/>
          </a:xfrm>
        </p:grpSpPr>
        <p:grpSp>
          <p:nvGrpSpPr>
            <p:cNvPr id="17" name="Group 16"/>
            <p:cNvGrpSpPr/>
            <p:nvPr/>
          </p:nvGrpSpPr>
          <p:grpSpPr>
            <a:xfrm>
              <a:off x="8822634" y="3091070"/>
              <a:ext cx="3319669" cy="924339"/>
              <a:chOff x="8110331" y="954157"/>
              <a:chExt cx="3319669" cy="924339"/>
            </a:xfrm>
          </p:grpSpPr>
          <p:sp>
            <p:nvSpPr>
              <p:cNvPr id="19" name="Flowchart: Terminator 18"/>
              <p:cNvSpPr/>
              <p:nvPr/>
            </p:nvSpPr>
            <p:spPr>
              <a:xfrm>
                <a:off x="8110331" y="954157"/>
                <a:ext cx="3319669" cy="924339"/>
              </a:xfrm>
              <a:prstGeom prst="flowChartTerminator">
                <a:avLst/>
              </a:prstGeom>
              <a:gradFill>
                <a:gsLst>
                  <a:gs pos="22000">
                    <a:schemeClr val="accent3"/>
                  </a:gs>
                  <a:gs pos="100000">
                    <a:schemeClr val="accent1"/>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8906254" y="1231660"/>
                <a:ext cx="1406306"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Design</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Flowchart: Connector 17"/>
            <p:cNvSpPr/>
            <p:nvPr/>
          </p:nvSpPr>
          <p:spPr>
            <a:xfrm>
              <a:off x="8880565" y="3160644"/>
              <a:ext cx="785190" cy="785190"/>
            </a:xfrm>
            <a:prstGeom prst="flowChartConnector">
              <a:avLst/>
            </a:prstGeom>
            <a:solidFill>
              <a:schemeClr val="bg1"/>
            </a:solidFill>
            <a:ln>
              <a:solidFill>
                <a:srgbClr val="00B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solidFill>
                  <a:latin typeface="Tahoma" panose="020B0604030504040204" pitchFamily="34" charset="0"/>
                  <a:ea typeface="Tahoma" panose="020B0604030504040204" pitchFamily="34" charset="0"/>
                  <a:cs typeface="Tahoma" panose="020B0604030504040204" pitchFamily="34" charset="0"/>
                </a:rPr>
                <a:t>06</a:t>
              </a:r>
              <a:endParaRPr lang="en-US" b="1" dirty="0">
                <a:solidFill>
                  <a:schemeClr val="accent3"/>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p:cNvGrpSpPr/>
          <p:nvPr/>
        </p:nvGrpSpPr>
        <p:grpSpPr>
          <a:xfrm>
            <a:off x="8408851" y="3541227"/>
            <a:ext cx="3646494" cy="924339"/>
            <a:chOff x="8822634" y="3091070"/>
            <a:chExt cx="3319669" cy="924339"/>
          </a:xfrm>
        </p:grpSpPr>
        <p:grpSp>
          <p:nvGrpSpPr>
            <p:cNvPr id="22" name="Group 21"/>
            <p:cNvGrpSpPr/>
            <p:nvPr/>
          </p:nvGrpSpPr>
          <p:grpSpPr>
            <a:xfrm>
              <a:off x="8822634" y="3091070"/>
              <a:ext cx="3319669" cy="924339"/>
              <a:chOff x="8110331" y="954157"/>
              <a:chExt cx="3319669" cy="924339"/>
            </a:xfrm>
          </p:grpSpPr>
          <p:sp>
            <p:nvSpPr>
              <p:cNvPr id="24" name="Flowchart: Terminator 23"/>
              <p:cNvSpPr/>
              <p:nvPr/>
            </p:nvSpPr>
            <p:spPr>
              <a:xfrm>
                <a:off x="8110331" y="954157"/>
                <a:ext cx="3319669" cy="924339"/>
              </a:xfrm>
              <a:prstGeom prst="flowChartTerminator">
                <a:avLst/>
              </a:prstGeom>
              <a:gradFill>
                <a:gsLst>
                  <a:gs pos="22000">
                    <a:schemeClr val="accent1">
                      <a:lumMod val="60000"/>
                      <a:lumOff val="40000"/>
                    </a:schemeClr>
                  </a:gs>
                  <a:gs pos="100000">
                    <a:schemeClr val="accent1">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p:cNvSpPr txBox="1"/>
              <p:nvPr/>
            </p:nvSpPr>
            <p:spPr>
              <a:xfrm>
                <a:off x="8953452" y="1231660"/>
                <a:ext cx="127724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Testing</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23" name="Flowchart: Connector 22"/>
            <p:cNvSpPr/>
            <p:nvPr/>
          </p:nvSpPr>
          <p:spPr>
            <a:xfrm>
              <a:off x="8880565" y="3160644"/>
              <a:ext cx="785190" cy="785190"/>
            </a:xfrm>
            <a:prstGeom prst="flowChartConnector">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07</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 25"/>
          <p:cNvGrpSpPr/>
          <p:nvPr/>
        </p:nvGrpSpPr>
        <p:grpSpPr>
          <a:xfrm>
            <a:off x="7466266" y="5203482"/>
            <a:ext cx="3646494" cy="924339"/>
            <a:chOff x="8822634" y="3091070"/>
            <a:chExt cx="3319669" cy="924339"/>
          </a:xfrm>
        </p:grpSpPr>
        <p:grpSp>
          <p:nvGrpSpPr>
            <p:cNvPr id="27" name="Group 26"/>
            <p:cNvGrpSpPr/>
            <p:nvPr/>
          </p:nvGrpSpPr>
          <p:grpSpPr>
            <a:xfrm>
              <a:off x="8822634" y="3091070"/>
              <a:ext cx="3319669" cy="924339"/>
              <a:chOff x="8110331" y="954157"/>
              <a:chExt cx="3319669" cy="924339"/>
            </a:xfrm>
          </p:grpSpPr>
          <p:sp>
            <p:nvSpPr>
              <p:cNvPr id="29" name="Flowchart: Terminator 28"/>
              <p:cNvSpPr/>
              <p:nvPr/>
            </p:nvSpPr>
            <p:spPr>
              <a:xfrm>
                <a:off x="8110331" y="954157"/>
                <a:ext cx="3319669" cy="924339"/>
              </a:xfrm>
              <a:prstGeom prst="flowChartTerminator">
                <a:avLst/>
              </a:prstGeom>
              <a:gradFill>
                <a:gsLst>
                  <a:gs pos="22000">
                    <a:schemeClr val="tx2">
                      <a:lumMod val="60000"/>
                      <a:lumOff val="40000"/>
                    </a:schemeClr>
                  </a:gs>
                  <a:gs pos="100000">
                    <a:schemeClr val="tx2">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p:cNvSpPr txBox="1"/>
              <p:nvPr/>
            </p:nvSpPr>
            <p:spPr>
              <a:xfrm>
                <a:off x="8756947" y="1247048"/>
                <a:ext cx="1854780" cy="369332"/>
              </a:xfrm>
              <a:prstGeom prst="rect">
                <a:avLst/>
              </a:prstGeom>
              <a:noFill/>
            </p:spPr>
            <p:txBody>
              <a:bodyPr wrap="square" rtlCol="0">
                <a:spAutoFit/>
              </a:bodyPr>
              <a:lstStyle/>
              <a:p>
                <a:pPr algn="ct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Demo &amp; QA</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28" name="Flowchart: Connector 27"/>
            <p:cNvSpPr/>
            <p:nvPr/>
          </p:nvSpPr>
          <p:spPr>
            <a:xfrm>
              <a:off x="8880565" y="3160644"/>
              <a:ext cx="785190" cy="785190"/>
            </a:xfrm>
            <a:prstGeom prst="flowChartConnector">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08</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p:cNvGrpSpPr/>
          <p:nvPr/>
        </p:nvGrpSpPr>
        <p:grpSpPr>
          <a:xfrm>
            <a:off x="1314471" y="728523"/>
            <a:ext cx="3764260" cy="1016141"/>
            <a:chOff x="9465140" y="3132278"/>
            <a:chExt cx="3426880" cy="1016141"/>
          </a:xfrm>
          <a:scene3d>
            <a:camera prst="obliqueTopRight"/>
            <a:lightRig rig="threePt" dir="t"/>
          </a:scene3d>
        </p:grpSpPr>
        <p:grpSp>
          <p:nvGrpSpPr>
            <p:cNvPr id="32" name="Group 31"/>
            <p:cNvGrpSpPr/>
            <p:nvPr/>
          </p:nvGrpSpPr>
          <p:grpSpPr>
            <a:xfrm>
              <a:off x="9465140" y="3132278"/>
              <a:ext cx="3426880" cy="1016141"/>
              <a:chOff x="8752837" y="995365"/>
              <a:chExt cx="3426880" cy="1016141"/>
            </a:xfrm>
          </p:grpSpPr>
          <p:sp>
            <p:nvSpPr>
              <p:cNvPr id="34" name="Flowchart: Terminator 33"/>
              <p:cNvSpPr/>
              <p:nvPr/>
            </p:nvSpPr>
            <p:spPr>
              <a:xfrm>
                <a:off x="8860048" y="995365"/>
                <a:ext cx="3319669" cy="924339"/>
              </a:xfrm>
              <a:prstGeom prst="flowChartTerminator">
                <a:avLst/>
              </a:prstGeom>
              <a:gradFill>
                <a:gsLst>
                  <a:gs pos="30000">
                    <a:schemeClr val="accent4">
                      <a:lumMod val="98000"/>
                      <a:lumOff val="2000"/>
                    </a:schemeClr>
                  </a:gs>
                  <a:gs pos="100000">
                    <a:srgbClr val="FFFF0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8752837" y="1088176"/>
                <a:ext cx="2747598" cy="923330"/>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Introduce about </a:t>
                </a:r>
              </a:p>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Quang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Hanh</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company</a:t>
                </a:r>
              </a:p>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33" name="Flowchart: Connector 32"/>
            <p:cNvSpPr/>
            <p:nvPr/>
          </p:nvSpPr>
          <p:spPr>
            <a:xfrm>
              <a:off x="12064529" y="3201852"/>
              <a:ext cx="785190" cy="785190"/>
            </a:xfrm>
            <a:prstGeom prst="flowChartConnector">
              <a:avLst/>
            </a:prstGeom>
            <a:solidFill>
              <a:schemeClr val="bg1"/>
            </a:solidFill>
            <a:ln>
              <a:solidFill>
                <a:schemeClr val="accent4">
                  <a:lumMod val="40000"/>
                  <a:lumOff val="6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latin typeface="Tahoma" panose="020B0604030504040204" pitchFamily="34" charset="0"/>
                  <a:ea typeface="Tahoma" panose="020B0604030504040204" pitchFamily="34" charset="0"/>
                  <a:cs typeface="Tahoma" panose="020B0604030504040204" pitchFamily="34" charset="0"/>
                </a:rPr>
                <a:t>01</a:t>
              </a:r>
              <a:endParaRPr lang="en-US" b="1" dirty="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6" name="Group 35"/>
          <p:cNvGrpSpPr/>
          <p:nvPr/>
        </p:nvGrpSpPr>
        <p:grpSpPr>
          <a:xfrm>
            <a:off x="284568" y="3610801"/>
            <a:ext cx="3733281" cy="924339"/>
            <a:chOff x="9493343" y="3132278"/>
            <a:chExt cx="3398677" cy="924339"/>
          </a:xfrm>
        </p:grpSpPr>
        <p:grpSp>
          <p:nvGrpSpPr>
            <p:cNvPr id="37" name="Group 36"/>
            <p:cNvGrpSpPr/>
            <p:nvPr/>
          </p:nvGrpSpPr>
          <p:grpSpPr>
            <a:xfrm>
              <a:off x="9493343" y="3132278"/>
              <a:ext cx="3398677" cy="924339"/>
              <a:chOff x="8781040" y="995365"/>
              <a:chExt cx="3398677" cy="924339"/>
            </a:xfrm>
          </p:grpSpPr>
          <p:sp>
            <p:nvSpPr>
              <p:cNvPr id="39" name="Flowchart: Terminator 38"/>
              <p:cNvSpPr/>
              <p:nvPr/>
            </p:nvSpPr>
            <p:spPr>
              <a:xfrm>
                <a:off x="8860048" y="995365"/>
                <a:ext cx="3319669" cy="924339"/>
              </a:xfrm>
              <a:prstGeom prst="flowChartTerminator">
                <a:avLst/>
              </a:prstGeom>
              <a:gradFill>
                <a:gsLst>
                  <a:gs pos="30000">
                    <a:srgbClr val="C20E86"/>
                  </a:gs>
                  <a:gs pos="100000">
                    <a:srgbClr val="F248B9"/>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8781040" y="1231223"/>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System building ideas</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38" name="Flowchart: Connector 37"/>
            <p:cNvSpPr/>
            <p:nvPr/>
          </p:nvSpPr>
          <p:spPr>
            <a:xfrm>
              <a:off x="12047186" y="3201852"/>
              <a:ext cx="785190" cy="785190"/>
            </a:xfrm>
            <a:prstGeom prst="flowChartConnector">
              <a:avLst/>
            </a:prstGeom>
            <a:solidFill>
              <a:schemeClr val="bg1"/>
            </a:solidFill>
            <a:ln>
              <a:solidFill>
                <a:srgbClr val="F248B9"/>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20E86"/>
                  </a:solidFill>
                  <a:latin typeface="Tahoma" panose="020B0604030504040204" pitchFamily="34" charset="0"/>
                  <a:ea typeface="Tahoma" panose="020B0604030504040204" pitchFamily="34" charset="0"/>
                  <a:cs typeface="Tahoma" panose="020B0604030504040204" pitchFamily="34" charset="0"/>
                </a:rPr>
                <a:t>03</a:t>
              </a:r>
              <a:endParaRPr lang="en-US" b="1" dirty="0">
                <a:solidFill>
                  <a:srgbClr val="C20E86"/>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Group 40"/>
          <p:cNvGrpSpPr/>
          <p:nvPr/>
        </p:nvGrpSpPr>
        <p:grpSpPr>
          <a:xfrm>
            <a:off x="348916" y="2106778"/>
            <a:ext cx="3682812" cy="924339"/>
            <a:chOff x="9539288" y="3132278"/>
            <a:chExt cx="3352732" cy="924339"/>
          </a:xfrm>
        </p:grpSpPr>
        <p:grpSp>
          <p:nvGrpSpPr>
            <p:cNvPr id="42" name="Group 41"/>
            <p:cNvGrpSpPr/>
            <p:nvPr/>
          </p:nvGrpSpPr>
          <p:grpSpPr>
            <a:xfrm>
              <a:off x="9539288" y="3132278"/>
              <a:ext cx="3352732" cy="924339"/>
              <a:chOff x="8826985" y="995365"/>
              <a:chExt cx="3352732" cy="924339"/>
            </a:xfrm>
          </p:grpSpPr>
          <p:sp>
            <p:nvSpPr>
              <p:cNvPr id="44" name="Flowchart: Terminator 43"/>
              <p:cNvSpPr/>
              <p:nvPr/>
            </p:nvSpPr>
            <p:spPr>
              <a:xfrm>
                <a:off x="8860048" y="995365"/>
                <a:ext cx="3319669" cy="924339"/>
              </a:xfrm>
              <a:prstGeom prst="flowChartTerminator">
                <a:avLst/>
              </a:prstGeom>
              <a:gradFill>
                <a:gsLst>
                  <a:gs pos="30000">
                    <a:schemeClr val="accent5">
                      <a:lumMod val="60000"/>
                      <a:lumOff val="40000"/>
                    </a:schemeClr>
                  </a:gs>
                  <a:gs pos="100000">
                    <a:schemeClr val="accent5"/>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8826985" y="1244939"/>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overview</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43" name="Flowchart: Connector 42"/>
            <p:cNvSpPr/>
            <p:nvPr/>
          </p:nvSpPr>
          <p:spPr>
            <a:xfrm>
              <a:off x="12047186" y="3201852"/>
              <a:ext cx="785190" cy="785190"/>
            </a:xfrm>
            <a:prstGeom prst="flowChartConnector">
              <a:avLst/>
            </a:prstGeom>
            <a:solidFill>
              <a:schemeClr val="bg1"/>
            </a:solidFill>
            <a:ln>
              <a:solidFill>
                <a:schemeClr val="accent5">
                  <a:lumMod val="60000"/>
                  <a:lumOff val="4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02</a:t>
              </a:r>
              <a:endParaRPr lang="en-US"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 45"/>
          <p:cNvGrpSpPr/>
          <p:nvPr/>
        </p:nvGrpSpPr>
        <p:grpSpPr>
          <a:xfrm>
            <a:off x="1178983" y="5134669"/>
            <a:ext cx="3805658" cy="924339"/>
            <a:chOff x="9427453" y="3132278"/>
            <a:chExt cx="3464567" cy="924339"/>
          </a:xfrm>
        </p:grpSpPr>
        <p:grpSp>
          <p:nvGrpSpPr>
            <p:cNvPr id="47" name="Group 46"/>
            <p:cNvGrpSpPr/>
            <p:nvPr/>
          </p:nvGrpSpPr>
          <p:grpSpPr>
            <a:xfrm>
              <a:off x="9427453" y="3132278"/>
              <a:ext cx="3464567" cy="924339"/>
              <a:chOff x="8715150" y="995365"/>
              <a:chExt cx="3464567" cy="924339"/>
            </a:xfrm>
          </p:grpSpPr>
          <p:sp>
            <p:nvSpPr>
              <p:cNvPr id="49" name="Flowchart: Terminator 48"/>
              <p:cNvSpPr/>
              <p:nvPr/>
            </p:nvSpPr>
            <p:spPr>
              <a:xfrm>
                <a:off x="8860048" y="995365"/>
                <a:ext cx="3319669" cy="924339"/>
              </a:xfrm>
              <a:prstGeom prst="flowChartTerminator">
                <a:avLst/>
              </a:prstGeom>
              <a:gradFill>
                <a:gsLst>
                  <a:gs pos="30000">
                    <a:srgbClr val="7030A0"/>
                  </a:gs>
                  <a:gs pos="100000">
                    <a:srgbClr val="00206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p:cNvSpPr txBox="1"/>
              <p:nvPr/>
            </p:nvSpPr>
            <p:spPr>
              <a:xfrm>
                <a:off x="8715150" y="125599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management</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48" name="Flowchart: Connector 47"/>
            <p:cNvSpPr/>
            <p:nvPr/>
          </p:nvSpPr>
          <p:spPr>
            <a:xfrm>
              <a:off x="12055857" y="3201852"/>
              <a:ext cx="785190" cy="785190"/>
            </a:xfrm>
            <a:prstGeom prst="flowChartConnector">
              <a:avLst/>
            </a:prstGeom>
            <a:solidFill>
              <a:schemeClr val="bg1"/>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04</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cxnSp>
        <p:nvCxnSpPr>
          <p:cNvPr id="56" name="Straight Connector 55"/>
          <p:cNvCxnSpPr>
            <a:stCxn id="34" idx="3"/>
          </p:cNvCxnSpPr>
          <p:nvPr/>
        </p:nvCxnSpPr>
        <p:spPr>
          <a:xfrm>
            <a:off x="5078731" y="1190693"/>
            <a:ext cx="487182" cy="707681"/>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a:stCxn id="44" idx="3"/>
          </p:cNvCxnSpPr>
          <p:nvPr/>
        </p:nvCxnSpPr>
        <p:spPr>
          <a:xfrm>
            <a:off x="4031728" y="2568948"/>
            <a:ext cx="629724" cy="180757"/>
          </a:xfrm>
          <a:prstGeom prst="line">
            <a:avLst/>
          </a:prstGeom>
        </p:spPr>
        <p:style>
          <a:lnRef idx="1">
            <a:schemeClr val="accent5"/>
          </a:lnRef>
          <a:fillRef idx="0">
            <a:schemeClr val="accent5"/>
          </a:fillRef>
          <a:effectRef idx="0">
            <a:schemeClr val="accent5"/>
          </a:effectRef>
          <a:fontRef idx="minor">
            <a:schemeClr val="tx1"/>
          </a:fontRef>
        </p:style>
      </p:cxnSp>
      <p:cxnSp>
        <p:nvCxnSpPr>
          <p:cNvPr id="60" name="Straight Connector 59"/>
          <p:cNvCxnSpPr/>
          <p:nvPr/>
        </p:nvCxnSpPr>
        <p:spPr>
          <a:xfrm flipV="1">
            <a:off x="4031728" y="4188062"/>
            <a:ext cx="629724" cy="1"/>
          </a:xfrm>
          <a:prstGeom prst="line">
            <a:avLst/>
          </a:prstGeom>
          <a:ln>
            <a:solidFill>
              <a:srgbClr val="F248B9"/>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49" idx="3"/>
          </p:cNvCxnSpPr>
          <p:nvPr/>
        </p:nvCxnSpPr>
        <p:spPr>
          <a:xfrm flipV="1">
            <a:off x="4984641" y="5019261"/>
            <a:ext cx="581272" cy="577578"/>
          </a:xfrm>
          <a:prstGeom prst="line">
            <a:avLst/>
          </a:prstGeom>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9" idx="1"/>
          </p:cNvCxnSpPr>
          <p:nvPr/>
        </p:nvCxnSpPr>
        <p:spPr>
          <a:xfrm flipH="1">
            <a:off x="6897757" y="1157269"/>
            <a:ext cx="568509" cy="741105"/>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a:stCxn id="19" idx="1"/>
          </p:cNvCxnSpPr>
          <p:nvPr/>
        </p:nvCxnSpPr>
        <p:spPr>
          <a:xfrm flipH="1">
            <a:off x="7886787" y="2565040"/>
            <a:ext cx="522064" cy="272156"/>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Straight Connector 71"/>
          <p:cNvCxnSpPr>
            <a:stCxn id="24" idx="1"/>
          </p:cNvCxnSpPr>
          <p:nvPr/>
        </p:nvCxnSpPr>
        <p:spPr>
          <a:xfrm flipH="1">
            <a:off x="7859381" y="4003397"/>
            <a:ext cx="549470" cy="6957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9" idx="1"/>
          </p:cNvCxnSpPr>
          <p:nvPr/>
        </p:nvCxnSpPr>
        <p:spPr>
          <a:xfrm flipH="1" flipV="1">
            <a:off x="6987209" y="5052961"/>
            <a:ext cx="479057" cy="6126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42669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down)">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down)">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up)">
                                      <p:cBhvr>
                                        <p:cTn id="77" dur="500"/>
                                        <p:tgtEl>
                                          <p:spTgt spid="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8494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Industry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https://scontent.fhan2-2.fna.fbcdn.net/v/t1.15752-9/80238704_494164497864941_3224551163961540608_n.png?_nc_cat=106&amp;_nc_ohc=gi3A1yv0cGwAQmvBhuRzwfPraUQkg6P-jTXKNsqZJMK3yNb7sThM_NDXg&amp;_nc_ht=scontent.fhan2-2.fna&amp;oh=c1cc05dd5885de02e8076893e8d7d55a&amp;oe=5E7269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0" y="958514"/>
            <a:ext cx="11053825" cy="52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2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5465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company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13457" y="960699"/>
            <a:ext cx="10822329" cy="5521124"/>
          </a:xfrm>
          <a:prstGeom prst="rect">
            <a:avLst/>
          </a:prstGeom>
        </p:spPr>
      </p:pic>
    </p:spTree>
    <p:extLst>
      <p:ext uri="{BB962C8B-B14F-4D97-AF65-F5344CB8AC3E}">
        <p14:creationId xmlns:p14="http://schemas.microsoft.com/office/powerpoint/2010/main" val="966621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809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00941" y="770500"/>
            <a:ext cx="11523201" cy="5746047"/>
          </a:xfrm>
          <a:prstGeom prst="rect">
            <a:avLst/>
          </a:prstGeom>
        </p:spPr>
      </p:pic>
    </p:spTree>
    <p:extLst>
      <p:ext uri="{BB962C8B-B14F-4D97-AF65-F5344CB8AC3E}">
        <p14:creationId xmlns:p14="http://schemas.microsoft.com/office/powerpoint/2010/main" val="5973105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4326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rotWithShape="1">
          <a:blip r:embed="rId2"/>
          <a:srcRect b="7868"/>
          <a:stretch/>
        </p:blipFill>
        <p:spPr bwMode="auto">
          <a:xfrm>
            <a:off x="601884" y="925974"/>
            <a:ext cx="10961225" cy="5474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94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6324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47535" y="913652"/>
            <a:ext cx="10591483" cy="5278804"/>
          </a:xfrm>
          <a:prstGeom prst="rect">
            <a:avLst/>
          </a:prstGeom>
        </p:spPr>
      </p:pic>
    </p:spTree>
    <p:extLst>
      <p:ext uri="{BB962C8B-B14F-4D97-AF65-F5344CB8AC3E}">
        <p14:creationId xmlns:p14="http://schemas.microsoft.com/office/powerpoint/2010/main" val="1725881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279791"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Certificate of duty</a:t>
            </a:r>
          </a:p>
        </p:txBody>
      </p:sp>
      <p:pic>
        <p:nvPicPr>
          <p:cNvPr id="3" name="Picture 2" descr="ccnv_update"/>
          <p:cNvPicPr/>
          <p:nvPr/>
        </p:nvPicPr>
        <p:blipFill rotWithShape="1">
          <a:blip r:embed="rId2" cstate="print">
            <a:extLst>
              <a:ext uri="{28A0092B-C50C-407E-A947-70E740481C1C}">
                <a14:useLocalDpi xmlns:a14="http://schemas.microsoft.com/office/drawing/2010/main" val="0"/>
              </a:ext>
            </a:extLst>
          </a:blip>
          <a:srcRect t="7522" r="1025" b="4730"/>
          <a:stretch/>
        </p:blipFill>
        <p:spPr bwMode="auto">
          <a:xfrm>
            <a:off x="613459" y="1041722"/>
            <a:ext cx="10926500" cy="52664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64456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1" y="370390"/>
            <a:ext cx="478688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Labor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productivity and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wages by month</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Vy Phan\Desktop\QH Doccument\image 2\man hinh nsld theo thang.png"/>
          <p:cNvPicPr/>
          <p:nvPr/>
        </p:nvPicPr>
        <p:blipFill rotWithShape="1">
          <a:blip r:embed="rId2" cstate="print">
            <a:extLst>
              <a:ext uri="{28A0092B-C50C-407E-A947-70E740481C1C}">
                <a14:useLocalDpi xmlns:a14="http://schemas.microsoft.com/office/drawing/2010/main" val="0"/>
              </a:ext>
            </a:extLst>
          </a:blip>
          <a:srcRect t="4018" r="1666"/>
          <a:stretch/>
        </p:blipFill>
        <p:spPr bwMode="auto">
          <a:xfrm>
            <a:off x="671331" y="1111170"/>
            <a:ext cx="10787605" cy="51160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99298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445025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Labor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productivity and wages by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day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C:\Users\Vy Phan\Desktop\QH Doccument\image 2\nsld theo ngay.png"/>
          <p:cNvPicPr/>
          <p:nvPr/>
        </p:nvPicPr>
        <p:blipFill rotWithShape="1">
          <a:blip r:embed="rId2" cstate="print">
            <a:extLst>
              <a:ext uri="{28A0092B-C50C-407E-A947-70E740481C1C}">
                <a14:useLocalDpi xmlns:a14="http://schemas.microsoft.com/office/drawing/2010/main" val="0"/>
              </a:ext>
            </a:extLst>
          </a:blip>
          <a:srcRect t="4062" r="2265"/>
          <a:stretch/>
        </p:blipFill>
        <p:spPr bwMode="auto">
          <a:xfrm>
            <a:off x="613457" y="925975"/>
            <a:ext cx="10810755" cy="533592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57674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1277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Recruitment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termination</a:t>
            </a:r>
          </a:p>
        </p:txBody>
      </p:sp>
      <p:pic>
        <p:nvPicPr>
          <p:cNvPr id="3" name="Picture 2" descr="C:\Users\Vy Phan\Desktop\QH Doccument\image 2\man hinh td-cd.png"/>
          <p:cNvPicPr/>
          <p:nvPr/>
        </p:nvPicPr>
        <p:blipFill rotWithShape="1">
          <a:blip r:embed="rId2" cstate="print">
            <a:extLst>
              <a:ext uri="{28A0092B-C50C-407E-A947-70E740481C1C}">
                <a14:useLocalDpi xmlns:a14="http://schemas.microsoft.com/office/drawing/2010/main" val="0"/>
              </a:ext>
            </a:extLst>
          </a:blip>
          <a:srcRect t="4355" r="1881"/>
          <a:stretch/>
        </p:blipFill>
        <p:spPr bwMode="auto">
          <a:xfrm>
            <a:off x="625032" y="1053297"/>
            <a:ext cx="10857053" cy="52317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0273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0335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Workflow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474561" y="910460"/>
            <a:ext cx="11157996" cy="5363017"/>
          </a:xfrm>
          <a:prstGeom prst="rect">
            <a:avLst/>
          </a:prstGeom>
        </p:spPr>
      </p:pic>
    </p:spTree>
    <p:extLst>
      <p:ext uri="{BB962C8B-B14F-4D97-AF65-F5344CB8AC3E}">
        <p14:creationId xmlns:p14="http://schemas.microsoft.com/office/powerpoint/2010/main" val="1599822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88577" y="1358875"/>
            <a:ext cx="4601861" cy="4598265"/>
            <a:chOff x="981077" y="1000126"/>
            <a:chExt cx="4924423" cy="4961498"/>
          </a:xfrm>
        </p:grpSpPr>
        <p:sp>
          <p:nvSpPr>
            <p:cNvPr id="18" name="Flowchart: Connector 17"/>
            <p:cNvSpPr/>
            <p:nvPr/>
          </p:nvSpPr>
          <p:spPr>
            <a:xfrm>
              <a:off x="1080568" y="1124611"/>
              <a:ext cx="4824932" cy="4824932"/>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13" name="Rectangle 12"/>
            <p:cNvSpPr/>
            <p:nvPr/>
          </p:nvSpPr>
          <p:spPr>
            <a:xfrm>
              <a:off x="981077" y="1000126"/>
              <a:ext cx="2518384" cy="4961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Flowchart: Connector 11"/>
            <p:cNvSpPr/>
            <p:nvPr/>
          </p:nvSpPr>
          <p:spPr>
            <a:xfrm>
              <a:off x="1143000" y="1250469"/>
              <a:ext cx="4600576" cy="4578832"/>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than quang hanh"/>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02231" y="1521861"/>
              <a:ext cx="4074289" cy="4016996"/>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953135" y="404768"/>
            <a:ext cx="9950160" cy="954107"/>
          </a:xfrm>
          <a:prstGeom prst="rect">
            <a:avLst/>
          </a:prstGeom>
          <a:noFill/>
        </p:spPr>
        <p:txBody>
          <a:bodyPr wrap="none" rtlCol="0">
            <a:spAutoFit/>
          </a:bodyPr>
          <a:lstStyle/>
          <a:p>
            <a:r>
              <a:rPr lang="en-US" altLang="ko-KR"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1.	INTRODUCTION </a:t>
            </a:r>
            <a:r>
              <a:rPr lang="en-US" altLang="ko-KR" sz="2800" b="1" dirty="0">
                <a:solidFill>
                  <a:schemeClr val="accent2"/>
                </a:solidFill>
                <a:latin typeface="Tahoma" panose="020B0604030504040204" pitchFamily="34" charset="0"/>
                <a:ea typeface="Tahoma" panose="020B0604030504040204" pitchFamily="34" charset="0"/>
                <a:cs typeface="Tahoma" panose="020B0604030504040204" pitchFamily="34" charset="0"/>
              </a:rPr>
              <a:t>ABOUT QUANG HANH COMPANY</a:t>
            </a:r>
            <a:endParaRPr lang="ko-KR" altLang="en-US" sz="2800" b="1" dirty="0">
              <a:solidFill>
                <a:schemeClr val="accent6"/>
              </a:solidFill>
              <a:latin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6310365" y="2512658"/>
            <a:ext cx="4490412" cy="1254966"/>
            <a:chOff x="1009650" y="1398995"/>
            <a:chExt cx="4776162" cy="1370446"/>
          </a:xfrm>
        </p:grpSpPr>
        <p:grpSp>
          <p:nvGrpSpPr>
            <p:cNvPr id="21" name="Group 20"/>
            <p:cNvGrpSpPr/>
            <p:nvPr/>
          </p:nvGrpSpPr>
          <p:grpSpPr>
            <a:xfrm>
              <a:off x="1009650" y="1398995"/>
              <a:ext cx="4776162" cy="1370446"/>
              <a:chOff x="1314441" y="1217265"/>
              <a:chExt cx="5407914" cy="1533284"/>
            </a:xfrm>
          </p:grpSpPr>
          <p:grpSp>
            <p:nvGrpSpPr>
              <p:cNvPr id="23" name="Group 22"/>
              <p:cNvGrpSpPr/>
              <p:nvPr/>
            </p:nvGrpSpPr>
            <p:grpSpPr>
              <a:xfrm>
                <a:off x="1314441" y="1217265"/>
                <a:ext cx="5407914" cy="1533284"/>
                <a:chOff x="1690688" y="1975439"/>
                <a:chExt cx="5407914" cy="1533284"/>
              </a:xfrm>
            </p:grpSpPr>
            <p:grpSp>
              <p:nvGrpSpPr>
                <p:cNvPr id="25" name="Group 24"/>
                <p:cNvGrpSpPr/>
                <p:nvPr/>
              </p:nvGrpSpPr>
              <p:grpSpPr>
                <a:xfrm>
                  <a:off x="1690688" y="1975439"/>
                  <a:ext cx="5407914" cy="1533284"/>
                  <a:chOff x="1690688" y="1975439"/>
                  <a:chExt cx="5407914" cy="1533284"/>
                </a:xfrm>
              </p:grpSpPr>
              <p:grpSp>
                <p:nvGrpSpPr>
                  <p:cNvPr id="30" name="Group 29"/>
                  <p:cNvGrpSpPr/>
                  <p:nvPr/>
                </p:nvGrpSpPr>
                <p:grpSpPr>
                  <a:xfrm>
                    <a:off x="1690688" y="2121272"/>
                    <a:ext cx="5407914" cy="1320149"/>
                    <a:chOff x="928688" y="2016497"/>
                    <a:chExt cx="5407914" cy="1320149"/>
                  </a:xfrm>
                </p:grpSpPr>
                <p:grpSp>
                  <p:nvGrpSpPr>
                    <p:cNvPr id="33" name="Group 32"/>
                    <p:cNvGrpSpPr/>
                    <p:nvPr/>
                  </p:nvGrpSpPr>
                  <p:grpSpPr>
                    <a:xfrm>
                      <a:off x="928688" y="2016497"/>
                      <a:ext cx="5310187" cy="1307255"/>
                      <a:chOff x="928688" y="2016497"/>
                      <a:chExt cx="5310187" cy="1307255"/>
                    </a:xfrm>
                  </p:grpSpPr>
                  <p:sp>
                    <p:nvSpPr>
                      <p:cNvPr id="35" name="Rounded Rectangle 34"/>
                      <p:cNvSpPr/>
                      <p:nvPr/>
                    </p:nvSpPr>
                    <p:spPr>
                      <a:xfrm>
                        <a:off x="1409700" y="2131963"/>
                        <a:ext cx="4829175" cy="1076325"/>
                      </a:xfrm>
                      <a:prstGeom prst="roundRect">
                        <a:avLst/>
                      </a:prstGeom>
                      <a:gradFill>
                        <a:gsLst>
                          <a:gs pos="88000">
                            <a:schemeClr val="accent4">
                              <a:lumMod val="110000"/>
                              <a:satMod val="105000"/>
                              <a:tint val="67000"/>
                            </a:schemeClr>
                          </a:gs>
                          <a:gs pos="59000">
                            <a:schemeClr val="accent4">
                              <a:lumMod val="60000"/>
                              <a:lumOff val="40000"/>
                            </a:schemeClr>
                          </a:gs>
                          <a:gs pos="2000">
                            <a:schemeClr val="accent2">
                              <a:lumMod val="60000"/>
                              <a:lumOff val="40000"/>
                            </a:schemeClr>
                          </a:gs>
                        </a:gsLst>
                        <a:lin ang="36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6" name="Rounded Rectangle 35"/>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7" name="Flowchart: Connector 36"/>
                      <p:cNvSpPr/>
                      <p:nvPr/>
                    </p:nvSpPr>
                    <p:spPr>
                      <a:xfrm>
                        <a:off x="928688" y="2016497"/>
                        <a:ext cx="1371600" cy="1307255"/>
                      </a:xfrm>
                      <a:prstGeom prst="flowChartConnector">
                        <a:avLst/>
                      </a:prstGeom>
                      <a:ln w="3810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4" name="Right Triangle 33"/>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1" name="Rectangle 30"/>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27" name="Rectangle 26"/>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28" name="Rectangle 27"/>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24" name="TextBox 23">
                <a:extLst>
                  <a:ext uri="{FF2B5EF4-FFF2-40B4-BE49-F238E27FC236}">
                    <a16:creationId xmlns:a16="http://schemas.microsoft.com/office/drawing/2014/main" id="{CC8905E8-278A-4BD2-B75B-0CAAFBDB26F1}"/>
                  </a:ext>
                </a:extLst>
              </p:cNvPr>
              <p:cNvSpPr txBox="1"/>
              <p:nvPr/>
            </p:nvSpPr>
            <p:spPr>
              <a:xfrm>
                <a:off x="1723550" y="1599108"/>
                <a:ext cx="617469" cy="714463"/>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A</a:t>
                </a:r>
                <a:endParaRPr lang="ko-KR" altLang="en-US" sz="3200" b="1" dirty="0">
                  <a:latin typeface="Tahoma" panose="020B0604030504040204" pitchFamily="34" charset="0"/>
                  <a:cs typeface="Tahoma" panose="020B0604030504040204" pitchFamily="34" charset="0"/>
                </a:endParaRPr>
              </a:p>
            </p:txBody>
          </p:sp>
        </p:grpSp>
        <p:sp>
          <p:nvSpPr>
            <p:cNvPr id="22" name="TextBox 21"/>
            <p:cNvSpPr txBox="1"/>
            <p:nvPr/>
          </p:nvSpPr>
          <p:spPr>
            <a:xfrm>
              <a:off x="2088615" y="1987762"/>
              <a:ext cx="2448349" cy="403317"/>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About company</a:t>
              </a:r>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 37"/>
          <p:cNvGrpSpPr/>
          <p:nvPr/>
        </p:nvGrpSpPr>
        <p:grpSpPr>
          <a:xfrm>
            <a:off x="6412883" y="4173727"/>
            <a:ext cx="4490412" cy="1254966"/>
            <a:chOff x="1009650" y="1398995"/>
            <a:chExt cx="4776162" cy="1370446"/>
          </a:xfrm>
        </p:grpSpPr>
        <p:grpSp>
          <p:nvGrpSpPr>
            <p:cNvPr id="39" name="Group 38"/>
            <p:cNvGrpSpPr/>
            <p:nvPr/>
          </p:nvGrpSpPr>
          <p:grpSpPr>
            <a:xfrm>
              <a:off x="1009650" y="1398995"/>
              <a:ext cx="4776162" cy="1370446"/>
              <a:chOff x="1314441" y="1217265"/>
              <a:chExt cx="5407914" cy="1533284"/>
            </a:xfrm>
          </p:grpSpPr>
          <p:grpSp>
            <p:nvGrpSpPr>
              <p:cNvPr id="41" name="Group 40"/>
              <p:cNvGrpSpPr/>
              <p:nvPr/>
            </p:nvGrpSpPr>
            <p:grpSpPr>
              <a:xfrm>
                <a:off x="1314441" y="1217265"/>
                <a:ext cx="5407914" cy="1533284"/>
                <a:chOff x="1690688" y="1975439"/>
                <a:chExt cx="5407914" cy="1533284"/>
              </a:xfrm>
            </p:grpSpPr>
            <p:grpSp>
              <p:nvGrpSpPr>
                <p:cNvPr id="43" name="Group 42"/>
                <p:cNvGrpSpPr/>
                <p:nvPr/>
              </p:nvGrpSpPr>
              <p:grpSpPr>
                <a:xfrm>
                  <a:off x="1690688" y="1975439"/>
                  <a:ext cx="5407914" cy="1533284"/>
                  <a:chOff x="1690688" y="1975439"/>
                  <a:chExt cx="5407914" cy="1533284"/>
                </a:xfrm>
              </p:grpSpPr>
              <p:grpSp>
                <p:nvGrpSpPr>
                  <p:cNvPr id="46" name="Group 45"/>
                  <p:cNvGrpSpPr/>
                  <p:nvPr/>
                </p:nvGrpSpPr>
                <p:grpSpPr>
                  <a:xfrm>
                    <a:off x="1690688" y="2121273"/>
                    <a:ext cx="5407914" cy="1320148"/>
                    <a:chOff x="928688" y="2016498"/>
                    <a:chExt cx="5407914" cy="1320148"/>
                  </a:xfrm>
                </p:grpSpPr>
                <p:grpSp>
                  <p:nvGrpSpPr>
                    <p:cNvPr id="48" name="Group 47"/>
                    <p:cNvGrpSpPr/>
                    <p:nvPr/>
                  </p:nvGrpSpPr>
                  <p:grpSpPr>
                    <a:xfrm>
                      <a:off x="928688" y="2016498"/>
                      <a:ext cx="5310187" cy="1307255"/>
                      <a:chOff x="928688" y="2016498"/>
                      <a:chExt cx="5310187" cy="1307255"/>
                    </a:xfrm>
                  </p:grpSpPr>
                  <p:sp>
                    <p:nvSpPr>
                      <p:cNvPr id="50" name="Rounded Rectangle 49"/>
                      <p:cNvSpPr/>
                      <p:nvPr/>
                    </p:nvSpPr>
                    <p:spPr>
                      <a:xfrm>
                        <a:off x="1409700" y="2131964"/>
                        <a:ext cx="4829175" cy="1076325"/>
                      </a:xfrm>
                      <a:prstGeom prst="roundRect">
                        <a:avLst/>
                      </a:prstGeom>
                      <a:gradFill>
                        <a:gsLst>
                          <a:gs pos="0">
                            <a:schemeClr val="accent1">
                              <a:lumMod val="40000"/>
                              <a:lumOff val="60000"/>
                            </a:schemeClr>
                          </a:gs>
                          <a:gs pos="30000">
                            <a:schemeClr val="accent1">
                              <a:lumMod val="60000"/>
                              <a:lumOff val="40000"/>
                            </a:schemeClr>
                          </a:gs>
                          <a:gs pos="100000">
                            <a:schemeClr val="accent1">
                              <a:lumMod val="75000"/>
                            </a:schemeClr>
                          </a:gs>
                        </a:gsLst>
                        <a:lin ang="72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1" name="Rounded Rectangle 50"/>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2" name="Flowchart: Connector 51"/>
                      <p:cNvSpPr/>
                      <p:nvPr/>
                    </p:nvSpPr>
                    <p:spPr>
                      <a:xfrm>
                        <a:off x="928688" y="2016498"/>
                        <a:ext cx="1371600" cy="1307255"/>
                      </a:xfrm>
                      <a:prstGeom prst="flowChartConnector">
                        <a:avLst/>
                      </a:prstGeom>
                      <a:ln w="38100">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9" name="Right Triangle 48"/>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7" name="Rectangle 46"/>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4" name="Rectangle 43"/>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45" name="Rectangle 44"/>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42" name="TextBox 41">
                <a:extLst>
                  <a:ext uri="{FF2B5EF4-FFF2-40B4-BE49-F238E27FC236}">
                    <a16:creationId xmlns:a16="http://schemas.microsoft.com/office/drawing/2014/main" id="{CC8905E8-278A-4BD2-B75B-0CAAFBDB26F1}"/>
                  </a:ext>
                </a:extLst>
              </p:cNvPr>
              <p:cNvSpPr txBox="1"/>
              <p:nvPr/>
            </p:nvSpPr>
            <p:spPr>
              <a:xfrm>
                <a:off x="1708335" y="1653660"/>
                <a:ext cx="590007" cy="736610"/>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B</a:t>
                </a:r>
                <a:endParaRPr lang="ko-KR" altLang="en-US" sz="3200" b="1" dirty="0">
                  <a:latin typeface="Tahoma" panose="020B0604030504040204" pitchFamily="34" charset="0"/>
                  <a:cs typeface="Tahoma" panose="020B0604030504040204" pitchFamily="34" charset="0"/>
                </a:endParaRPr>
              </a:p>
            </p:txBody>
          </p:sp>
        </p:grpSp>
        <p:sp>
          <p:nvSpPr>
            <p:cNvPr id="40" name="TextBox 39"/>
            <p:cNvSpPr txBox="1"/>
            <p:nvPr/>
          </p:nvSpPr>
          <p:spPr>
            <a:xfrm>
              <a:off x="1797949" y="1992760"/>
              <a:ext cx="3925807" cy="705805"/>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Organizational </a:t>
              </a:r>
              <a:r>
                <a:rPr lang="en-US" dirty="0">
                  <a:latin typeface="Tahoma" panose="020B0604030504040204" pitchFamily="34" charset="0"/>
                  <a:ea typeface="Tahoma" panose="020B0604030504040204" pitchFamily="34" charset="0"/>
                  <a:cs typeface="Tahoma" panose="020B0604030504040204" pitchFamily="34" charset="0"/>
                </a:rPr>
                <a:t>structure</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9610227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07968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Workgroup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590309" y="902825"/>
            <a:ext cx="10972800" cy="5382227"/>
          </a:xfrm>
          <a:prstGeom prst="rect">
            <a:avLst/>
          </a:prstGeom>
        </p:spPr>
      </p:pic>
    </p:spTree>
    <p:extLst>
      <p:ext uri="{BB962C8B-B14F-4D97-AF65-F5344CB8AC3E}">
        <p14:creationId xmlns:p14="http://schemas.microsoft.com/office/powerpoint/2010/main" val="754560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2058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Side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of job</a:t>
            </a:r>
          </a:p>
        </p:txBody>
      </p:sp>
      <p:pic>
        <p:nvPicPr>
          <p:cNvPr id="4" name="Picture 3"/>
          <p:cNvPicPr>
            <a:picLocks noChangeAspect="1"/>
          </p:cNvPicPr>
          <p:nvPr/>
        </p:nvPicPr>
        <p:blipFill>
          <a:blip r:embed="rId2"/>
          <a:stretch>
            <a:fillRect/>
          </a:stretch>
        </p:blipFill>
        <p:spPr>
          <a:xfrm>
            <a:off x="474561" y="970698"/>
            <a:ext cx="11223326" cy="5453251"/>
          </a:xfrm>
          <a:prstGeom prst="rect">
            <a:avLst/>
          </a:prstGeom>
        </p:spPr>
      </p:pic>
    </p:spTree>
    <p:extLst>
      <p:ext uri="{BB962C8B-B14F-4D97-AF65-F5344CB8AC3E}">
        <p14:creationId xmlns:p14="http://schemas.microsoft.com/office/powerpoint/2010/main" val="27731207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35994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Jobs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Workgroups</a:t>
            </a:r>
          </a:p>
        </p:txBody>
      </p:sp>
      <p:pic>
        <p:nvPicPr>
          <p:cNvPr id="3" name="Picture 2"/>
          <p:cNvPicPr/>
          <p:nvPr/>
        </p:nvPicPr>
        <p:blipFill>
          <a:blip r:embed="rId2"/>
          <a:stretch>
            <a:fillRect/>
          </a:stretch>
        </p:blipFill>
        <p:spPr>
          <a:xfrm>
            <a:off x="579356" y="878575"/>
            <a:ext cx="10879581" cy="5302306"/>
          </a:xfrm>
          <a:prstGeom prst="rect">
            <a:avLst/>
          </a:prstGeom>
        </p:spPr>
      </p:pic>
    </p:spTree>
    <p:extLst>
      <p:ext uri="{BB962C8B-B14F-4D97-AF65-F5344CB8AC3E}">
        <p14:creationId xmlns:p14="http://schemas.microsoft.com/office/powerpoint/2010/main" val="2850300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3678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grade management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13458" y="1088019"/>
            <a:ext cx="10868628" cy="5197033"/>
          </a:xfrm>
          <a:prstGeom prst="rect">
            <a:avLst/>
          </a:prstGeom>
        </p:spPr>
      </p:pic>
    </p:spTree>
    <p:extLst>
      <p:ext uri="{BB962C8B-B14F-4D97-AF65-F5344CB8AC3E}">
        <p14:creationId xmlns:p14="http://schemas.microsoft.com/office/powerpoint/2010/main" val="25962094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2235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scale management</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74561" y="977698"/>
            <a:ext cx="11123272" cy="5388377"/>
          </a:xfrm>
          <a:prstGeom prst="rect">
            <a:avLst/>
          </a:prstGeom>
        </p:spPr>
      </p:pic>
    </p:spTree>
    <p:extLst>
      <p:ext uri="{BB962C8B-B14F-4D97-AF65-F5344CB8AC3E}">
        <p14:creationId xmlns:p14="http://schemas.microsoft.com/office/powerpoint/2010/main" val="28428841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555953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Manage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Salary grade, salary scale, salary level</a:t>
            </a:r>
          </a:p>
        </p:txBody>
      </p:sp>
      <p:pic>
        <p:nvPicPr>
          <p:cNvPr id="3" name="Picture 2"/>
          <p:cNvPicPr/>
          <p:nvPr/>
        </p:nvPicPr>
        <p:blipFill>
          <a:blip r:embed="rId2"/>
          <a:stretch>
            <a:fillRect/>
          </a:stretch>
        </p:blipFill>
        <p:spPr>
          <a:xfrm>
            <a:off x="613458" y="960699"/>
            <a:ext cx="10926501" cy="5382228"/>
          </a:xfrm>
          <a:prstGeom prst="rect">
            <a:avLst/>
          </a:prstGeom>
        </p:spPr>
      </p:pic>
    </p:spTree>
    <p:extLst>
      <p:ext uri="{BB962C8B-B14F-4D97-AF65-F5344CB8AC3E}">
        <p14:creationId xmlns:p14="http://schemas.microsoft.com/office/powerpoint/2010/main" val="206862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5119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Attendance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age25.png"/>
          <p:cNvPicPr/>
          <p:nvPr/>
        </p:nvPicPr>
        <p:blipFill>
          <a:blip r:embed="rId2"/>
          <a:srcRect/>
          <a:stretch>
            <a:fillRect/>
          </a:stretch>
        </p:blipFill>
        <p:spPr>
          <a:xfrm>
            <a:off x="589947" y="900832"/>
            <a:ext cx="10950011" cy="5453669"/>
          </a:xfrm>
          <a:prstGeom prst="rect">
            <a:avLst/>
          </a:prstGeom>
          <a:ln/>
        </p:spPr>
      </p:pic>
    </p:spTree>
    <p:extLst>
      <p:ext uri="{BB962C8B-B14F-4D97-AF65-F5344CB8AC3E}">
        <p14:creationId xmlns:p14="http://schemas.microsoft.com/office/powerpoint/2010/main" val="34300942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42482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Enter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labor productivity and wages</a:t>
            </a:r>
          </a:p>
        </p:txBody>
      </p:sp>
      <p:pic>
        <p:nvPicPr>
          <p:cNvPr id="4" name="image46.png"/>
          <p:cNvPicPr/>
          <p:nvPr/>
        </p:nvPicPr>
        <p:blipFill>
          <a:blip r:embed="rId2"/>
          <a:srcRect/>
          <a:stretch>
            <a:fillRect/>
          </a:stretch>
        </p:blipFill>
        <p:spPr>
          <a:xfrm>
            <a:off x="578371" y="948560"/>
            <a:ext cx="10915307" cy="5440665"/>
          </a:xfrm>
          <a:prstGeom prst="rect">
            <a:avLst/>
          </a:prstGeom>
          <a:ln/>
        </p:spPr>
      </p:pic>
    </p:spTree>
    <p:extLst>
      <p:ext uri="{BB962C8B-B14F-4D97-AF65-F5344CB8AC3E}">
        <p14:creationId xmlns:p14="http://schemas.microsoft.com/office/powerpoint/2010/main" val="4241856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55871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Register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mission</a:t>
            </a:r>
          </a:p>
        </p:txBody>
      </p:sp>
      <p:pic>
        <p:nvPicPr>
          <p:cNvPr id="3" name="Picture 2" descr="C:\Users\Vy Phan\Desktop\QH Doccument\image 2\dknv tim kiem bang manv.png"/>
          <p:cNvPicPr/>
          <p:nvPr/>
        </p:nvPicPr>
        <p:blipFill rotWithShape="1">
          <a:blip r:embed="rId2" cstate="print">
            <a:extLst>
              <a:ext uri="{28A0092B-C50C-407E-A947-70E740481C1C}">
                <a14:useLocalDpi xmlns:a14="http://schemas.microsoft.com/office/drawing/2010/main" val="0"/>
              </a:ext>
            </a:extLst>
          </a:blip>
          <a:srcRect l="-1" t="3413" r="1261"/>
          <a:stretch/>
        </p:blipFill>
        <p:spPr bwMode="auto">
          <a:xfrm>
            <a:off x="620893" y="1038899"/>
            <a:ext cx="11046388" cy="52693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19655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147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Send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report to control room</a:t>
            </a:r>
          </a:p>
        </p:txBody>
      </p:sp>
      <p:pic>
        <p:nvPicPr>
          <p:cNvPr id="3" name="image82.png"/>
          <p:cNvPicPr/>
          <p:nvPr/>
        </p:nvPicPr>
        <p:blipFill>
          <a:blip r:embed="rId2"/>
          <a:srcRect/>
          <a:stretch>
            <a:fillRect/>
          </a:stretch>
        </p:blipFill>
        <p:spPr>
          <a:xfrm>
            <a:off x="590309" y="914400"/>
            <a:ext cx="10949650" cy="5428527"/>
          </a:xfrm>
          <a:prstGeom prst="rect">
            <a:avLst/>
          </a:prstGeom>
          <a:ln/>
        </p:spPr>
      </p:pic>
    </p:spTree>
    <p:extLst>
      <p:ext uri="{BB962C8B-B14F-4D97-AF65-F5344CB8AC3E}">
        <p14:creationId xmlns:p14="http://schemas.microsoft.com/office/powerpoint/2010/main" val="18416240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rallelogram 26">
            <a:extLst>
              <a:ext uri="{FF2B5EF4-FFF2-40B4-BE49-F238E27FC236}">
                <a16:creationId xmlns:a16="http://schemas.microsoft.com/office/drawing/2014/main" id="{C8773119-FF60-4656-9D22-D375F1CDF658}"/>
              </a:ext>
            </a:extLst>
          </p:cNvPr>
          <p:cNvSpPr/>
          <p:nvPr/>
        </p:nvSpPr>
        <p:spPr>
          <a:xfrm flipH="1">
            <a:off x="8541734" y="3359905"/>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F604D2A5-71BA-49C2-9E46-D4F917D552CF}"/>
              </a:ext>
            </a:extLst>
          </p:cNvPr>
          <p:cNvSpPr/>
          <p:nvPr/>
        </p:nvSpPr>
        <p:spPr>
          <a:xfrm flipH="1">
            <a:off x="8930601" y="3359905"/>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66FF6100-6038-492E-A86B-10484F62A72F}"/>
              </a:ext>
            </a:extLst>
          </p:cNvPr>
          <p:cNvSpPr/>
          <p:nvPr/>
        </p:nvSpPr>
        <p:spPr>
          <a:xfrm flipH="1">
            <a:off x="3547044" y="698847"/>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CE8963EF-7480-4624-8F2E-F4E69589E2B7}"/>
              </a:ext>
            </a:extLst>
          </p:cNvPr>
          <p:cNvSpPr/>
          <p:nvPr/>
        </p:nvSpPr>
        <p:spPr>
          <a:xfrm flipH="1">
            <a:off x="720894" y="0"/>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95E7601-FFAA-44E1-BA6D-04B3F19C3C68}"/>
              </a:ext>
            </a:extLst>
          </p:cNvPr>
          <p:cNvGrpSpPr/>
          <p:nvPr/>
        </p:nvGrpSpPr>
        <p:grpSpPr>
          <a:xfrm>
            <a:off x="6179101" y="0"/>
            <a:ext cx="6012899" cy="3255083"/>
            <a:chOff x="5214458" y="0"/>
            <a:chExt cx="6012899" cy="3255083"/>
          </a:xfrm>
        </p:grpSpPr>
        <p:cxnSp>
          <p:nvCxnSpPr>
            <p:cNvPr id="32" name="Straight Connector 31">
              <a:extLst>
                <a:ext uri="{FF2B5EF4-FFF2-40B4-BE49-F238E27FC236}">
                  <a16:creationId xmlns:a16="http://schemas.microsoft.com/office/drawing/2014/main" id="{0F9B177C-86C3-4D6F-B51C-994FDA186861}"/>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AFF763-ED13-4028-8BD0-8D4DE791D84F}"/>
                </a:ext>
              </a:extLst>
            </p:cNvPr>
            <p:cNvCxnSpPr>
              <a:cxnSpLocks/>
            </p:cNvCxnSpPr>
            <p:nvPr/>
          </p:nvCxnSpPr>
          <p:spPr>
            <a:xfrm flipH="1">
              <a:off x="7536265" y="3255083"/>
              <a:ext cx="36910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4A6B381-049A-4C98-8A5F-198A293D2EA3}"/>
              </a:ext>
            </a:extLst>
          </p:cNvPr>
          <p:cNvGrpSpPr/>
          <p:nvPr/>
        </p:nvGrpSpPr>
        <p:grpSpPr>
          <a:xfrm flipH="1" flipV="1">
            <a:off x="0" y="3602917"/>
            <a:ext cx="6019598" cy="3255083"/>
            <a:chOff x="5214458" y="0"/>
            <a:chExt cx="6019598" cy="3255083"/>
          </a:xfrm>
        </p:grpSpPr>
        <p:cxnSp>
          <p:nvCxnSpPr>
            <p:cNvPr id="46" name="Straight Connector 45">
              <a:extLst>
                <a:ext uri="{FF2B5EF4-FFF2-40B4-BE49-F238E27FC236}">
                  <a16:creationId xmlns:a16="http://schemas.microsoft.com/office/drawing/2014/main" id="{0556A723-AEB5-47B9-B9A9-BE46D957D506}"/>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83BB58-E70C-4421-9E07-EA07DB4F89F9}"/>
                </a:ext>
              </a:extLst>
            </p:cNvPr>
            <p:cNvCxnSpPr>
              <a:cxnSpLocks/>
            </p:cNvCxnSpPr>
            <p:nvPr/>
          </p:nvCxnSpPr>
          <p:spPr>
            <a:xfrm flipH="1" flipV="1">
              <a:off x="7536264" y="3255083"/>
              <a:ext cx="36977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BF7A325-0480-488A-9AB9-CE82C863140B}"/>
              </a:ext>
            </a:extLst>
          </p:cNvPr>
          <p:cNvGrpSpPr/>
          <p:nvPr/>
        </p:nvGrpSpPr>
        <p:grpSpPr>
          <a:xfrm>
            <a:off x="9267014" y="1789778"/>
            <a:ext cx="1778716" cy="1224653"/>
            <a:chOff x="9838117" y="3034601"/>
            <a:chExt cx="2324346" cy="1600321"/>
          </a:xfrm>
        </p:grpSpPr>
        <p:grpSp>
          <p:nvGrpSpPr>
            <p:cNvPr id="88" name="Group 87">
              <a:extLst>
                <a:ext uri="{FF2B5EF4-FFF2-40B4-BE49-F238E27FC236}">
                  <a16:creationId xmlns:a16="http://schemas.microsoft.com/office/drawing/2014/main" id="{8836A4C4-A7FA-4274-8C1A-3BEB8E2F91EE}"/>
                </a:ext>
              </a:extLst>
            </p:cNvPr>
            <p:cNvGrpSpPr/>
            <p:nvPr/>
          </p:nvGrpSpPr>
          <p:grpSpPr>
            <a:xfrm>
              <a:off x="9838117" y="3034601"/>
              <a:ext cx="2324346" cy="1600321"/>
              <a:chOff x="9839517" y="2895698"/>
              <a:chExt cx="4551811" cy="3133938"/>
            </a:xfrm>
          </p:grpSpPr>
          <p:grpSp>
            <p:nvGrpSpPr>
              <p:cNvPr id="87" name="Group 86">
                <a:extLst>
                  <a:ext uri="{FF2B5EF4-FFF2-40B4-BE49-F238E27FC236}">
                    <a16:creationId xmlns:a16="http://schemas.microsoft.com/office/drawing/2014/main" id="{1AB1D952-4754-4836-8DFE-F8F0665947EA}"/>
                  </a:ext>
                </a:extLst>
              </p:cNvPr>
              <p:cNvGrpSpPr/>
              <p:nvPr/>
            </p:nvGrpSpPr>
            <p:grpSpPr>
              <a:xfrm>
                <a:off x="10095620" y="2895698"/>
                <a:ext cx="3288407" cy="2443852"/>
                <a:chOff x="10095620" y="2895698"/>
                <a:chExt cx="3288407" cy="2443852"/>
              </a:xfrm>
            </p:grpSpPr>
            <p:sp>
              <p:nvSpPr>
                <p:cNvPr id="73" name="Trapezoid 72">
                  <a:extLst>
                    <a:ext uri="{FF2B5EF4-FFF2-40B4-BE49-F238E27FC236}">
                      <a16:creationId xmlns:a16="http://schemas.microsoft.com/office/drawing/2014/main" id="{12FCCBF5-D150-4736-80CD-DE981DF81430}"/>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1" name="Group 70">
                  <a:extLst>
                    <a:ext uri="{FF2B5EF4-FFF2-40B4-BE49-F238E27FC236}">
                      <a16:creationId xmlns:a16="http://schemas.microsoft.com/office/drawing/2014/main" id="{4B5640F2-21BF-40E2-9BB3-E92B72018AD8}"/>
                    </a:ext>
                  </a:extLst>
                </p:cNvPr>
                <p:cNvGrpSpPr/>
                <p:nvPr/>
              </p:nvGrpSpPr>
              <p:grpSpPr>
                <a:xfrm>
                  <a:off x="10541428" y="2895698"/>
                  <a:ext cx="1434926" cy="560920"/>
                  <a:chOff x="10541428" y="2895698"/>
                  <a:chExt cx="1434926" cy="560920"/>
                </a:xfrm>
              </p:grpSpPr>
              <p:sp>
                <p:nvSpPr>
                  <p:cNvPr id="68" name="Rectangle: Rounded Corners 67">
                    <a:extLst>
                      <a:ext uri="{FF2B5EF4-FFF2-40B4-BE49-F238E27FC236}">
                        <a16:creationId xmlns:a16="http://schemas.microsoft.com/office/drawing/2014/main" id="{1853FB43-E6A7-4568-8134-FD3304941C43}"/>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69" name="Freeform: Shape 68">
                    <a:extLst>
                      <a:ext uri="{FF2B5EF4-FFF2-40B4-BE49-F238E27FC236}">
                        <a16:creationId xmlns:a16="http://schemas.microsoft.com/office/drawing/2014/main" id="{FCE31A4C-F35F-4DD0-AF14-6F8D1BA25A47}"/>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C63351F9-29C3-4FE2-9E33-6188BBDE740B}"/>
                    </a:ext>
                  </a:extLst>
                </p:cNvPr>
                <p:cNvGrpSpPr/>
                <p:nvPr/>
              </p:nvGrpSpPr>
              <p:grpSpPr>
                <a:xfrm>
                  <a:off x="10226072" y="3384119"/>
                  <a:ext cx="1153558" cy="1269798"/>
                  <a:chOff x="10226072" y="3384119"/>
                  <a:chExt cx="1153558" cy="1269798"/>
                </a:xfrm>
              </p:grpSpPr>
              <p:sp>
                <p:nvSpPr>
                  <p:cNvPr id="65" name="Freeform: Shape 64">
                    <a:extLst>
                      <a:ext uri="{FF2B5EF4-FFF2-40B4-BE49-F238E27FC236}">
                        <a16:creationId xmlns:a16="http://schemas.microsoft.com/office/drawing/2014/main" id="{3ABB85CF-A3DA-42C8-8BED-1FC5C7DAAB6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D68DA6FB-1E63-4F4C-B0CE-163A14CE95EE}"/>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0D177331-D5E2-47F3-A9BF-5EB8527CF312}"/>
                    </a:ext>
                  </a:extLst>
                </p:cNvPr>
                <p:cNvGrpSpPr/>
                <p:nvPr/>
              </p:nvGrpSpPr>
              <p:grpSpPr>
                <a:xfrm rot="5400000">
                  <a:off x="12509125" y="3435921"/>
                  <a:ext cx="989342" cy="760462"/>
                  <a:chOff x="10999279" y="2698471"/>
                  <a:chExt cx="989342" cy="760462"/>
                </a:xfrm>
              </p:grpSpPr>
              <p:sp>
                <p:nvSpPr>
                  <p:cNvPr id="54" name="Freeform: Shape 53">
                    <a:extLst>
                      <a:ext uri="{FF2B5EF4-FFF2-40B4-BE49-F238E27FC236}">
                        <a16:creationId xmlns:a16="http://schemas.microsoft.com/office/drawing/2014/main" id="{BFCB8D0C-53E9-4D63-95A0-01DA1F21AA0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1E0BAFA-BB1C-46FA-AB0F-C93867DDDD4B}"/>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947F597-A8AD-494F-9C8A-C37501D16C39}"/>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496281CA-D9BE-4A93-8950-6FC9D5C829F3}"/>
                    </a:ext>
                  </a:extLst>
                </p:cNvPr>
                <p:cNvGrpSpPr/>
                <p:nvPr/>
              </p:nvGrpSpPr>
              <p:grpSpPr>
                <a:xfrm>
                  <a:off x="10095620" y="4304882"/>
                  <a:ext cx="1425867" cy="1034668"/>
                  <a:chOff x="10095620" y="4304882"/>
                  <a:chExt cx="1425867" cy="1034668"/>
                </a:xfrm>
              </p:grpSpPr>
              <p:sp>
                <p:nvSpPr>
                  <p:cNvPr id="59" name="Freeform: Shape 58">
                    <a:extLst>
                      <a:ext uri="{FF2B5EF4-FFF2-40B4-BE49-F238E27FC236}">
                        <a16:creationId xmlns:a16="http://schemas.microsoft.com/office/drawing/2014/main" id="{283A070C-2A96-4B94-B005-E1BD896FAEBA}"/>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E58D027-E053-433C-9BB8-63C12D49CD4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534585-6203-43C7-AAAF-BFF546BF5319}"/>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86" name="Group 85">
                <a:extLst>
                  <a:ext uri="{FF2B5EF4-FFF2-40B4-BE49-F238E27FC236}">
                    <a16:creationId xmlns:a16="http://schemas.microsoft.com/office/drawing/2014/main" id="{3C1A398A-E780-4BB7-A6B1-B0B1EF68682E}"/>
                  </a:ext>
                </a:extLst>
              </p:cNvPr>
              <p:cNvGrpSpPr/>
              <p:nvPr/>
            </p:nvGrpSpPr>
            <p:grpSpPr>
              <a:xfrm>
                <a:off x="9839517" y="5316702"/>
                <a:ext cx="4551811" cy="712934"/>
                <a:chOff x="2716823" y="4480799"/>
                <a:chExt cx="5838092" cy="914400"/>
              </a:xfrm>
            </p:grpSpPr>
            <p:grpSp>
              <p:nvGrpSpPr>
                <p:cNvPr id="75" name="Group 74">
                  <a:extLst>
                    <a:ext uri="{FF2B5EF4-FFF2-40B4-BE49-F238E27FC236}">
                      <a16:creationId xmlns:a16="http://schemas.microsoft.com/office/drawing/2014/main" id="{207073DB-C0DA-4853-BD98-1B1576F35F53}"/>
                    </a:ext>
                  </a:extLst>
                </p:cNvPr>
                <p:cNvGrpSpPr/>
                <p:nvPr/>
              </p:nvGrpSpPr>
              <p:grpSpPr>
                <a:xfrm>
                  <a:off x="2716823" y="4480799"/>
                  <a:ext cx="5838092" cy="914400"/>
                  <a:chOff x="175847" y="4480799"/>
                  <a:chExt cx="8801100" cy="914400"/>
                </a:xfrm>
              </p:grpSpPr>
              <p:sp>
                <p:nvSpPr>
                  <p:cNvPr id="76" name="Rectangle: Rounded Corners 75">
                    <a:extLst>
                      <a:ext uri="{FF2B5EF4-FFF2-40B4-BE49-F238E27FC236}">
                        <a16:creationId xmlns:a16="http://schemas.microsoft.com/office/drawing/2014/main" id="{501E4A03-B3E3-4BB7-8339-0C2BB9B5C84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0E256A5C-F1BB-49E3-9287-A6A0202A7019}"/>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051FA9F-4CD9-4D37-955A-A1FFE86E3035}"/>
                    </a:ext>
                  </a:extLst>
                </p:cNvPr>
                <p:cNvGrpSpPr/>
                <p:nvPr/>
              </p:nvGrpSpPr>
              <p:grpSpPr>
                <a:xfrm>
                  <a:off x="2954961" y="4660680"/>
                  <a:ext cx="5376674" cy="563948"/>
                  <a:chOff x="3193903" y="4660680"/>
                  <a:chExt cx="5376674" cy="563948"/>
                </a:xfrm>
              </p:grpSpPr>
              <p:sp>
                <p:nvSpPr>
                  <p:cNvPr id="79" name="Circle: Hollow 78">
                    <a:extLst>
                      <a:ext uri="{FF2B5EF4-FFF2-40B4-BE49-F238E27FC236}">
                        <a16:creationId xmlns:a16="http://schemas.microsoft.com/office/drawing/2014/main" id="{20767E69-D406-46BF-8A1E-140DFED6433B}"/>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E9CAFDD8-1C67-4891-BEEE-AC7C2DDA143E}"/>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Circle: Hollow 80">
                    <a:extLst>
                      <a:ext uri="{FF2B5EF4-FFF2-40B4-BE49-F238E27FC236}">
                        <a16:creationId xmlns:a16="http://schemas.microsoft.com/office/drawing/2014/main" id="{327F8750-A9F2-4824-A6E8-A98DF915861F}"/>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ircle: Hollow 81">
                    <a:extLst>
                      <a:ext uri="{FF2B5EF4-FFF2-40B4-BE49-F238E27FC236}">
                        <a16:creationId xmlns:a16="http://schemas.microsoft.com/office/drawing/2014/main" id="{BEB8EFF0-387F-4CE6-8084-06B006A7C354}"/>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ircle: Hollow 82">
                    <a:extLst>
                      <a:ext uri="{FF2B5EF4-FFF2-40B4-BE49-F238E27FC236}">
                        <a16:creationId xmlns:a16="http://schemas.microsoft.com/office/drawing/2014/main" id="{54BCC61F-6A9D-4CB3-8CE6-AD756D0EB7D5}"/>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ircle: Hollow 83">
                    <a:extLst>
                      <a:ext uri="{FF2B5EF4-FFF2-40B4-BE49-F238E27FC236}">
                        <a16:creationId xmlns:a16="http://schemas.microsoft.com/office/drawing/2014/main" id="{0FC17BE7-3446-45E1-83D4-E279709FFEF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ircle: Hollow 84">
                    <a:extLst>
                      <a:ext uri="{FF2B5EF4-FFF2-40B4-BE49-F238E27FC236}">
                        <a16:creationId xmlns:a16="http://schemas.microsoft.com/office/drawing/2014/main" id="{05C8B08C-B03D-4B8C-9604-815372F2A13E}"/>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9" name="Freeform: Shape 88">
              <a:extLst>
                <a:ext uri="{FF2B5EF4-FFF2-40B4-BE49-F238E27FC236}">
                  <a16:creationId xmlns:a16="http://schemas.microsoft.com/office/drawing/2014/main" id="{83502FFF-1B22-44D0-8B92-935E40BA7FE3}"/>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4B3FE71-5257-4882-9ED7-115C910EAE18}"/>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77BB76-EBE7-4935-8B24-DC1C92D2DA1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4E8F59D-1F93-48CD-9B33-26FB213E6A8A}"/>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22" r="3222"/>
          <a:stretch>
            <a:fillRect/>
          </a:stretch>
        </p:blipFill>
        <p:spPr>
          <a:xfrm>
            <a:off x="1143000" y="0"/>
            <a:ext cx="9626600" cy="6858000"/>
          </a:xfrm>
        </p:spPr>
      </p:pic>
      <p:sp>
        <p:nvSpPr>
          <p:cNvPr id="64" name="TextBox 63">
            <a:extLst>
              <a:ext uri="{FF2B5EF4-FFF2-40B4-BE49-F238E27FC236}">
                <a16:creationId xmlns:a16="http://schemas.microsoft.com/office/drawing/2014/main" id="{13623931-15D2-4834-8280-54ACC1445BD1}"/>
              </a:ext>
            </a:extLst>
          </p:cNvPr>
          <p:cNvSpPr txBox="1"/>
          <p:nvPr/>
        </p:nvSpPr>
        <p:spPr>
          <a:xfrm>
            <a:off x="7739859" y="573101"/>
            <a:ext cx="4031832" cy="584775"/>
          </a:xfrm>
          <a:prstGeom prst="rect">
            <a:avLst/>
          </a:prstGeom>
          <a:noFill/>
        </p:spPr>
        <p:txBody>
          <a:bodyPr wrap="square" rtlCol="0" anchor="ctr">
            <a:spAutoFit/>
          </a:bodyPr>
          <a:lstStyle/>
          <a:p>
            <a:r>
              <a:rPr lang="en-US" altLang="ko-KR"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A. About company</a:t>
            </a:r>
            <a:endParaRPr lang="ko-KR" altLang="en-US" sz="3200" b="1" dirty="0">
              <a:solidFill>
                <a:schemeClr val="accent2"/>
              </a:solidFill>
              <a:latin typeface="Tahoma" panose="020B0604030504040204" pitchFamily="34" charset="0"/>
              <a:cs typeface="Tahoma" panose="020B0604030504040204" pitchFamily="34" charset="0"/>
            </a:endParaRPr>
          </a:p>
        </p:txBody>
      </p:sp>
      <p:sp>
        <p:nvSpPr>
          <p:cNvPr id="5" name="TextBox 4"/>
          <p:cNvSpPr txBox="1"/>
          <p:nvPr/>
        </p:nvSpPr>
        <p:spPr>
          <a:xfrm>
            <a:off x="299979" y="3842017"/>
            <a:ext cx="3334299" cy="1754326"/>
          </a:xfrm>
          <a:prstGeom prst="rect">
            <a:avLst/>
          </a:prstGeom>
          <a:noFill/>
        </p:spPr>
        <p:txBody>
          <a:bodyPr wrap="square" rtlCol="0">
            <a:spAutoFit/>
          </a:bodyPr>
          <a:lstStyle/>
          <a:p>
            <a:pPr>
              <a:lnSpc>
                <a:spcPct val="150000"/>
              </a:lnSpc>
            </a:pPr>
            <a:r>
              <a:rPr lang="en-US" altLang="ko-KR" dirty="0">
                <a:latin typeface="Tahoma" panose="020B0604030504040204" pitchFamily="34" charset="0"/>
                <a:ea typeface="Tahoma" panose="020B0604030504040204" pitchFamily="34" charset="0"/>
                <a:cs typeface="Tahoma" panose="020B0604030504040204" pitchFamily="34" charset="0"/>
              </a:rPr>
              <a:t>Get a modern PowerPoint  Presentation that is beautifully designed. </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299979" y="5230458"/>
            <a:ext cx="4017071" cy="1703030"/>
          </a:xfrm>
          <a:prstGeom prst="rect">
            <a:avLst/>
          </a:prstGeom>
          <a:noFill/>
        </p:spPr>
        <p:txBody>
          <a:bodyPr wrap="square" rtlCol="0">
            <a:spAutoFit/>
          </a:bodyPr>
          <a:lstStyle/>
          <a:p>
            <a:pPr>
              <a:lnSpc>
                <a:spcPct val="150000"/>
              </a:lnSpc>
            </a:pP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Address: 302 Tran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Phu</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Street,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Ward,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Pha</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City,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Quang</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Province.</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8182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gn="l"/>
            <a:r>
              <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rPr>
              <a:t>6</a:t>
            </a:r>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	Design</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p:cNvSpPr txBox="1"/>
          <p:nvPr/>
        </p:nvSpPr>
        <p:spPr>
          <a:xfrm>
            <a:off x="323529" y="1365813"/>
            <a:ext cx="4419800" cy="646331"/>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	Overall System Architectural</a:t>
            </a:r>
          </a:p>
          <a:p>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48" name="Picture 47"/>
          <p:cNvPicPr/>
          <p:nvPr/>
        </p:nvPicPr>
        <p:blipFill>
          <a:blip r:embed="rId2"/>
          <a:stretch>
            <a:fillRect/>
          </a:stretch>
        </p:blipFill>
        <p:spPr>
          <a:xfrm>
            <a:off x="455894" y="2375756"/>
            <a:ext cx="11308466" cy="3726410"/>
          </a:xfrm>
          <a:prstGeom prst="rect">
            <a:avLst/>
          </a:prstGeom>
        </p:spPr>
      </p:pic>
    </p:spTree>
    <p:extLst>
      <p:ext uri="{BB962C8B-B14F-4D97-AF65-F5344CB8AC3E}">
        <p14:creationId xmlns:p14="http://schemas.microsoft.com/office/powerpoint/2010/main" val="6262270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2316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7605" y="3250999"/>
            <a:ext cx="3435556"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System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layer design</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3"/>
          <a:stretch>
            <a:fillRect/>
          </a:stretch>
        </p:blipFill>
        <p:spPr>
          <a:xfrm>
            <a:off x="4333461" y="104172"/>
            <a:ext cx="7354956" cy="6939987"/>
          </a:xfrm>
          <a:prstGeom prst="rect">
            <a:avLst/>
          </a:prstGeom>
        </p:spPr>
      </p:pic>
    </p:spTree>
    <p:extLst>
      <p:ext uri="{BB962C8B-B14F-4D97-AF65-F5344CB8AC3E}">
        <p14:creationId xmlns:p14="http://schemas.microsoft.com/office/powerpoint/2010/main" val="147502696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470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13427" y="3105834"/>
            <a:ext cx="3044423"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Context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diagram</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3"/>
          <a:stretch>
            <a:fillRect/>
          </a:stretch>
        </p:blipFill>
        <p:spPr>
          <a:xfrm>
            <a:off x="3854370" y="243070"/>
            <a:ext cx="7864033" cy="6285052"/>
          </a:xfrm>
          <a:prstGeom prst="rect">
            <a:avLst/>
          </a:prstGeom>
        </p:spPr>
      </p:pic>
    </p:spTree>
    <p:extLst>
      <p:ext uri="{BB962C8B-B14F-4D97-AF65-F5344CB8AC3E}">
        <p14:creationId xmlns:p14="http://schemas.microsoft.com/office/powerpoint/2010/main" val="337747885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2" y="358816"/>
            <a:ext cx="1754455" cy="707886"/>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Class diagram</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rotWithShape="1">
          <a:blip r:embed="rId2"/>
          <a:srcRect b="36"/>
          <a:stretch/>
        </p:blipFill>
        <p:spPr>
          <a:xfrm>
            <a:off x="532435" y="937549"/>
            <a:ext cx="11169570" cy="5463251"/>
          </a:xfrm>
          <a:prstGeom prst="rect">
            <a:avLst/>
          </a:prstGeom>
        </p:spPr>
      </p:pic>
    </p:spTree>
    <p:extLst>
      <p:ext uri="{BB962C8B-B14F-4D97-AF65-F5344CB8AC3E}">
        <p14:creationId xmlns:p14="http://schemas.microsoft.com/office/powerpoint/2010/main" val="4252722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8357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5086" y="428263"/>
            <a:ext cx="4195636" cy="707886"/>
          </a:xfrm>
          <a:prstGeom prst="rect">
            <a:avLst/>
          </a:prstGeom>
          <a:noFill/>
        </p:spPr>
        <p:txBody>
          <a:bodyPr wrap="none" rtlCol="0">
            <a:spAutoFit/>
          </a:bodyPr>
          <a:lstStyle/>
          <a:p>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Entity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Relationship diagram</a:t>
            </a:r>
          </a:p>
          <a:p>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5172918" y="231494"/>
            <a:ext cx="6841603" cy="6453849"/>
          </a:xfrm>
          <a:prstGeom prst="rect">
            <a:avLst/>
          </a:prstGeom>
        </p:spPr>
      </p:pic>
    </p:spTree>
    <p:extLst>
      <p:ext uri="{BB962C8B-B14F-4D97-AF65-F5344CB8AC3E}">
        <p14:creationId xmlns:p14="http://schemas.microsoft.com/office/powerpoint/2010/main" val="181296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022" y="320511"/>
            <a:ext cx="2215671" cy="584775"/>
          </a:xfrm>
          <a:prstGeom prst="rect">
            <a:avLst/>
          </a:prstGeom>
          <a:noFill/>
        </p:spPr>
        <p:txBody>
          <a:bodyPr wrap="none" rtlCol="0">
            <a:spAutoFit/>
          </a:bodyPr>
          <a:lstStyle/>
          <a:p>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7. Testing</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51586" y="1102937"/>
            <a:ext cx="1139992" cy="400110"/>
          </a:xfrm>
          <a:prstGeom prst="rect">
            <a:avLst/>
          </a:prstGeom>
          <a:noFill/>
        </p:spPr>
        <p:txBody>
          <a:bodyPr wrap="none" rtlCol="0">
            <a:spAutoFit/>
          </a:bodyPr>
          <a:lstStyle/>
          <a:p>
            <a:r>
              <a:rPr lang="en-US" sz="2000" dirty="0" smtClean="0">
                <a:latin typeface="Tahoma" panose="020B0604030504040204" pitchFamily="34" charset="0"/>
                <a:ea typeface="Tahoma" panose="020B0604030504040204" pitchFamily="34" charset="0"/>
                <a:cs typeface="Tahoma" panose="020B0604030504040204" pitchFamily="34" charset="0"/>
              </a:rPr>
              <a:t>7.1. Tool</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81374994"/>
              </p:ext>
            </p:extLst>
          </p:nvPr>
        </p:nvGraphicFramePr>
        <p:xfrm>
          <a:off x="777670" y="1885792"/>
          <a:ext cx="10364813" cy="3996534"/>
        </p:xfrm>
        <a:graphic>
          <a:graphicData uri="http://schemas.openxmlformats.org/drawingml/2006/table">
            <a:tbl>
              <a:tblPr firstRow="1" firstCol="1" bandRow="1">
                <a:tableStyleId>{5C22544A-7EE6-4342-B048-85BDC9FD1C3A}</a:tableStyleId>
              </a:tblPr>
              <a:tblGrid>
                <a:gridCol w="3384277">
                  <a:extLst>
                    <a:ext uri="{9D8B030D-6E8A-4147-A177-3AD203B41FA5}">
                      <a16:colId xmlns:a16="http://schemas.microsoft.com/office/drawing/2014/main" val="2104548714"/>
                    </a:ext>
                  </a:extLst>
                </a:gridCol>
                <a:gridCol w="2522677">
                  <a:extLst>
                    <a:ext uri="{9D8B030D-6E8A-4147-A177-3AD203B41FA5}">
                      <a16:colId xmlns:a16="http://schemas.microsoft.com/office/drawing/2014/main" val="4088658144"/>
                    </a:ext>
                  </a:extLst>
                </a:gridCol>
                <a:gridCol w="2324912">
                  <a:extLst>
                    <a:ext uri="{9D8B030D-6E8A-4147-A177-3AD203B41FA5}">
                      <a16:colId xmlns:a16="http://schemas.microsoft.com/office/drawing/2014/main" val="2430720997"/>
                    </a:ext>
                  </a:extLst>
                </a:gridCol>
                <a:gridCol w="2132947">
                  <a:extLst>
                    <a:ext uri="{9D8B030D-6E8A-4147-A177-3AD203B41FA5}">
                      <a16:colId xmlns:a16="http://schemas.microsoft.com/office/drawing/2014/main" val="1325243963"/>
                    </a:ext>
                  </a:extLst>
                </a:gridCol>
              </a:tblGrid>
              <a:tr h="1317232">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Purpose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Tool</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Vendor/In-house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Version</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853535654"/>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UNIT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MS</a:t>
                      </a:r>
                      <a:r>
                        <a:rPr lang="en-US" sz="1800" baseline="0" dirty="0" smtClean="0">
                          <a:effectLst/>
                          <a:latin typeface="Tahoma" panose="020B0604030504040204" pitchFamily="34" charset="0"/>
                          <a:ea typeface="Tahoma" panose="020B0604030504040204" pitchFamily="34" charset="0"/>
                          <a:cs typeface="Tahoma" panose="020B0604030504040204" pitchFamily="34" charset="0"/>
                        </a:rPr>
                        <a:t> </a:t>
                      </a:r>
                      <a:r>
                        <a:rPr lang="vi-VN" sz="1800" dirty="0" smtClean="0">
                          <a:effectLst/>
                          <a:latin typeface="Tahoma" panose="020B0604030504040204" pitchFamily="34" charset="0"/>
                          <a:ea typeface="Tahoma" panose="020B0604030504040204" pitchFamily="34" charset="0"/>
                          <a:cs typeface="Tahoma" panose="020B0604030504040204" pitchFamily="34" charset="0"/>
                        </a:rPr>
                        <a:t>Visual </a:t>
                      </a:r>
                      <a:r>
                        <a:rPr lang="vi-VN" sz="1800" dirty="0">
                          <a:effectLst/>
                          <a:latin typeface="Tahoma" panose="020B0604030504040204" pitchFamily="34" charset="0"/>
                          <a:ea typeface="Tahoma" panose="020B0604030504040204" pitchFamily="34" charset="0"/>
                          <a:cs typeface="Tahoma" panose="020B0604030504040204" pitchFamily="34" charset="0"/>
                        </a:rPr>
                        <a:t>Studio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2015</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813000163"/>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User Interface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Chrome</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63.0.3239</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849411076"/>
                  </a:ext>
                </a:extLst>
              </a:tr>
              <a:tr h="1317232">
                <a:tc>
                  <a:txBody>
                    <a:bodyPr/>
                    <a:lstStyle/>
                    <a:p>
                      <a:pPr algn="l">
                        <a:lnSpc>
                          <a:spcPct val="106000"/>
                        </a:lnSpc>
                        <a:spcBef>
                          <a:spcPts val="300"/>
                        </a:spcBef>
                        <a:spcAft>
                          <a:spcPts val="300"/>
                        </a:spcAft>
                      </a:pPr>
                      <a:endParaRPr lang="en-US" sz="1800" dirty="0" smtClean="0">
                        <a:effectLst/>
                        <a:latin typeface="Tahoma" panose="020B0604030504040204" pitchFamily="34" charset="0"/>
                        <a:ea typeface="Tahoma" panose="020B0604030504040204" pitchFamily="34" charset="0"/>
                        <a:cs typeface="Tahoma" panose="020B0604030504040204" pitchFamily="34" charset="0"/>
                      </a:endParaRPr>
                    </a:p>
                    <a:p>
                      <a:pPr algn="l">
                        <a:lnSpc>
                          <a:spcPct val="106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Data </a:t>
                      </a:r>
                      <a:r>
                        <a:rPr lang="vi-VN" sz="1800" dirty="0">
                          <a:effectLst/>
                          <a:latin typeface="Tahoma" panose="020B0604030504040204" pitchFamily="34" charset="0"/>
                          <a:ea typeface="Tahoma" panose="020B0604030504040204" pitchFamily="34" charset="0"/>
                          <a:cs typeface="Tahoma" panose="020B0604030504040204" pitchFamily="34" charset="0"/>
                        </a:rPr>
                        <a:t>and Database Integrity Testing</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MS SQL Server</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2008, 2017</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282693001"/>
                  </a:ext>
                </a:extLst>
              </a:tr>
            </a:tbl>
          </a:graphicData>
        </a:graphic>
      </p:graphicFrame>
    </p:spTree>
    <p:extLst>
      <p:ext uri="{BB962C8B-B14F-4D97-AF65-F5344CB8AC3E}">
        <p14:creationId xmlns:p14="http://schemas.microsoft.com/office/powerpoint/2010/main" val="490557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475" y="263950"/>
            <a:ext cx="2596545" cy="707886"/>
          </a:xfrm>
          <a:prstGeom prst="rect">
            <a:avLst/>
          </a:prstGeom>
          <a:noFill/>
        </p:spPr>
        <p:txBody>
          <a:bodyPr wrap="none" rtlCol="0">
            <a:spAutoFit/>
          </a:bodyPr>
          <a:lstStyle/>
          <a:p>
            <a:pPr marL="0" lvl="3"/>
            <a:r>
              <a:rPr lang="en-US" sz="2000" dirty="0" smtClean="0">
                <a:latin typeface="Tahoma" panose="020B0604030504040204" pitchFamily="34" charset="0"/>
                <a:ea typeface="Tahoma" panose="020B0604030504040204" pitchFamily="34" charset="0"/>
                <a:cs typeface="Tahoma" panose="020B0604030504040204" pitchFamily="34" charset="0"/>
              </a:rPr>
              <a:t>7.2. </a:t>
            </a:r>
            <a:r>
              <a:rPr lang="en-US" sz="2000" dirty="0">
                <a:latin typeface="Tahoma" panose="020B0604030504040204" pitchFamily="34" charset="0"/>
                <a:ea typeface="Tahoma" panose="020B0604030504040204" pitchFamily="34" charset="0"/>
                <a:cs typeface="Tahoma" panose="020B0604030504040204" pitchFamily="34" charset="0"/>
              </a:rPr>
              <a:t>Human Resource</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18475" y="716437"/>
            <a:ext cx="7152214" cy="707886"/>
          </a:xfrm>
          <a:prstGeom prst="rect">
            <a:avLst/>
          </a:prstGeom>
          <a:noFill/>
        </p:spPr>
        <p:txBody>
          <a:bodyPr wrap="none" rtlCol="0">
            <a:spAutoFit/>
          </a:bodyPr>
          <a:lstStyle/>
          <a:p>
            <a:pPr lvl="1"/>
            <a:r>
              <a:rPr lang="en-US" sz="2000" dirty="0" smtClean="0">
                <a:latin typeface="Tahoma" panose="020B0604030504040204" pitchFamily="34" charset="0"/>
                <a:ea typeface="Tahoma" panose="020B0604030504040204" pitchFamily="34" charset="0"/>
                <a:cs typeface="Tahoma" panose="020B0604030504040204" pitchFamily="34" charset="0"/>
              </a:rPr>
              <a:t>This </a:t>
            </a:r>
            <a:r>
              <a:rPr lang="en-US" sz="2000" dirty="0">
                <a:latin typeface="Tahoma" panose="020B0604030504040204" pitchFamily="34" charset="0"/>
                <a:ea typeface="Tahoma" panose="020B0604030504040204" pitchFamily="34" charset="0"/>
                <a:cs typeface="Tahoma" panose="020B0604030504040204" pitchFamily="34" charset="0"/>
              </a:rPr>
              <a:t>table shows the staffing assumptions for the project.</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2455594"/>
              </p:ext>
            </p:extLst>
          </p:nvPr>
        </p:nvGraphicFramePr>
        <p:xfrm>
          <a:off x="971549" y="1178349"/>
          <a:ext cx="10265201" cy="5360292"/>
        </p:xfrm>
        <a:graphic>
          <a:graphicData uri="http://schemas.openxmlformats.org/drawingml/2006/table">
            <a:tbl>
              <a:tblPr firstRow="1" firstCol="1" bandRow="1">
                <a:tableStyleId>{5C22544A-7EE6-4342-B048-85BDC9FD1C3A}</a:tableStyleId>
              </a:tblPr>
              <a:tblGrid>
                <a:gridCol w="2113071">
                  <a:extLst>
                    <a:ext uri="{9D8B030D-6E8A-4147-A177-3AD203B41FA5}">
                      <a16:colId xmlns:a16="http://schemas.microsoft.com/office/drawing/2014/main" val="2000004537"/>
                    </a:ext>
                  </a:extLst>
                </a:gridCol>
                <a:gridCol w="8152130">
                  <a:extLst>
                    <a:ext uri="{9D8B030D-6E8A-4147-A177-3AD203B41FA5}">
                      <a16:colId xmlns:a16="http://schemas.microsoft.com/office/drawing/2014/main" val="930151018"/>
                    </a:ext>
                  </a:extLst>
                </a:gridCol>
              </a:tblGrid>
              <a:tr h="271622">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Worker/Doer</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Specific Responsibilities/Comments</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2138522550"/>
                  </a:ext>
                </a:extLst>
              </a:tr>
              <a:tr h="1082573">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VyPD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Manage Test resource and assign test tasks</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plan, test design ,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773402396"/>
                  </a:ext>
                </a:extLst>
              </a:tr>
              <a:tr h="1488049">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Thuong</a:t>
                      </a:r>
                      <a:r>
                        <a:rPr lang="en-US" sz="2000" dirty="0">
                          <a:effectLst/>
                          <a:latin typeface="Tahoma" panose="020B0604030504040204" pitchFamily="34" charset="0"/>
                          <a:ea typeface="Tahoma" panose="020B0604030504040204" pitchFamily="34" charset="0"/>
                          <a:cs typeface="Tahoma" panose="020B0604030504040204" pitchFamily="34" charset="0"/>
                        </a:rPr>
                        <a:t>V</a:t>
                      </a:r>
                      <a:r>
                        <a:rPr lang="vi-VN" sz="2000" dirty="0">
                          <a:effectLst/>
                          <a:latin typeface="Tahoma" panose="020B0604030504040204" pitchFamily="34" charset="0"/>
                          <a:ea typeface="Tahoma" panose="020B0604030504040204" pitchFamily="34" charset="0"/>
                          <a:cs typeface="Tahoma" panose="020B0604030504040204" pitchFamily="34" charset="0"/>
                        </a:rPr>
                        <a:t>N</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plan </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823198909"/>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HuongNT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91604154"/>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HoangND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752870708"/>
                  </a:ext>
                </a:extLst>
              </a:tr>
              <a:tr h="1082573">
                <a:tc>
                  <a:txBody>
                    <a:bodyPr/>
                    <a:lstStyle/>
                    <a:p>
                      <a:pPr algn="just">
                        <a:lnSpc>
                          <a:spcPct val="25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LuatGM</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36637534"/>
                  </a:ext>
                </a:extLst>
              </a:tr>
            </a:tbl>
          </a:graphicData>
        </a:graphic>
      </p:graphicFrame>
    </p:spTree>
    <p:extLst>
      <p:ext uri="{BB962C8B-B14F-4D97-AF65-F5344CB8AC3E}">
        <p14:creationId xmlns:p14="http://schemas.microsoft.com/office/powerpoint/2010/main" val="152856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792" y="282804"/>
            <a:ext cx="2718949"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7.3. Functional </a:t>
            </a:r>
            <a:r>
              <a:rPr lang="en-US" sz="2000" dirty="0">
                <a:latin typeface="Tahoma" panose="020B0604030504040204" pitchFamily="34" charset="0"/>
                <a:ea typeface="Tahoma" panose="020B0604030504040204" pitchFamily="34" charset="0"/>
                <a:cs typeface="Tahoma" panose="020B0604030504040204" pitchFamily="34" charset="0"/>
              </a:rPr>
              <a:t>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17278" y="804444"/>
            <a:ext cx="282154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7.3.1. Function </a:t>
            </a:r>
            <a:r>
              <a:rPr lang="en-US" sz="2000" dirty="0">
                <a:latin typeface="Tahoma" panose="020B0604030504040204" pitchFamily="34" charset="0"/>
                <a:ea typeface="Tahoma" panose="020B0604030504040204" pitchFamily="34" charset="0"/>
                <a:cs typeface="Tahoma" panose="020B0604030504040204" pitchFamily="34" charset="0"/>
              </a:rPr>
              <a:t>Testing </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64810394"/>
              </p:ext>
            </p:extLst>
          </p:nvPr>
        </p:nvGraphicFramePr>
        <p:xfrm>
          <a:off x="731578" y="1326083"/>
          <a:ext cx="10633532" cy="4989078"/>
        </p:xfrm>
        <a:graphic>
          <a:graphicData uri="http://schemas.openxmlformats.org/drawingml/2006/table">
            <a:tbl>
              <a:tblPr firstRow="1" firstCol="1" bandRow="1">
                <a:tableStyleId>{5C22544A-7EE6-4342-B048-85BDC9FD1C3A}</a:tableStyleId>
              </a:tblPr>
              <a:tblGrid>
                <a:gridCol w="2634634">
                  <a:extLst>
                    <a:ext uri="{9D8B030D-6E8A-4147-A177-3AD203B41FA5}">
                      <a16:colId xmlns:a16="http://schemas.microsoft.com/office/drawing/2014/main" val="382785688"/>
                    </a:ext>
                  </a:extLst>
                </a:gridCol>
                <a:gridCol w="7998898">
                  <a:extLst>
                    <a:ext uri="{9D8B030D-6E8A-4147-A177-3AD203B41FA5}">
                      <a16:colId xmlns:a16="http://schemas.microsoft.com/office/drawing/2014/main" val="1894185333"/>
                    </a:ext>
                  </a:extLst>
                </a:gridCol>
              </a:tblGrid>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 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proper target-of-test functionality, including navigation, data entry, processing, and retrieval.</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solidFill>
                      <a:schemeClr val="tx2">
                        <a:lumMod val="20000"/>
                        <a:lumOff val="80000"/>
                      </a:schemeClr>
                    </a:solidFill>
                  </a:tcPr>
                </a:tc>
                <a:extLst>
                  <a:ext uri="{0D108BD9-81ED-4DB2-BD59-A6C34878D82A}">
                    <a16:rowId xmlns:a16="http://schemas.microsoft.com/office/drawing/2014/main" val="2026724739"/>
                  </a:ext>
                </a:extLst>
              </a:tr>
              <a:tr h="2536993">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Technique: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Execute each use case, use-case flow, or function, using valid and invalid data, to verify the following:</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expected results occur when 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appropriate error or warning messages are displayed when invalid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Each business rule is properly applied.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3800223871"/>
                  </a:ext>
                </a:extLst>
              </a:tr>
              <a:tr h="813890">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planned tests have been executed.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identified defects have been addressed.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269263509"/>
                  </a:ext>
                </a:extLst>
              </a:tr>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Identify or describe those items or issues (internal or external) that impact the implementation and execution of function test</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1635393020"/>
                  </a:ext>
                </a:extLst>
              </a:tr>
            </a:tbl>
          </a:graphicData>
        </a:graphic>
      </p:graphicFrame>
    </p:spTree>
    <p:extLst>
      <p:ext uri="{BB962C8B-B14F-4D97-AF65-F5344CB8AC3E}">
        <p14:creationId xmlns:p14="http://schemas.microsoft.com/office/powerpoint/2010/main" val="1611536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625" y="323850"/>
            <a:ext cx="3384581"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7.3.2. </a:t>
            </a:r>
            <a:r>
              <a:rPr lang="en-US" sz="2000" dirty="0">
                <a:latin typeface="Tahoma" panose="020B0604030504040204" pitchFamily="34" charset="0"/>
                <a:ea typeface="Tahoma" panose="020B0604030504040204" pitchFamily="34" charset="0"/>
                <a:cs typeface="Tahoma" panose="020B0604030504040204" pitchFamily="34" charset="0"/>
              </a:rPr>
              <a:t>User Interface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00433798"/>
              </p:ext>
            </p:extLst>
          </p:nvPr>
        </p:nvGraphicFramePr>
        <p:xfrm>
          <a:off x="1000125" y="1104901"/>
          <a:ext cx="10344150" cy="4920812"/>
        </p:xfrm>
        <a:graphic>
          <a:graphicData uri="http://schemas.openxmlformats.org/drawingml/2006/table">
            <a:tbl>
              <a:tblPr firstRow="1" firstCol="1" bandRow="1">
                <a:tableStyleId>{5C22544A-7EE6-4342-B048-85BDC9FD1C3A}</a:tableStyleId>
              </a:tblPr>
              <a:tblGrid>
                <a:gridCol w="2567522">
                  <a:extLst>
                    <a:ext uri="{9D8B030D-6E8A-4147-A177-3AD203B41FA5}">
                      <a16:colId xmlns:a16="http://schemas.microsoft.com/office/drawing/2014/main" val="1797789085"/>
                    </a:ext>
                  </a:extLst>
                </a:gridCol>
                <a:gridCol w="7776628">
                  <a:extLst>
                    <a:ext uri="{9D8B030D-6E8A-4147-A177-3AD203B41FA5}">
                      <a16:colId xmlns:a16="http://schemas.microsoft.com/office/drawing/2014/main" val="551214719"/>
                    </a:ext>
                  </a:extLst>
                </a:gridCol>
              </a:tblGrid>
              <a:tr h="2745110">
                <a:tc>
                  <a:txBody>
                    <a:bodyPr/>
                    <a:lstStyle/>
                    <a:p>
                      <a:pPr marL="114300" algn="ctr">
                        <a:lnSpc>
                          <a:spcPts val="11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6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Verify the following:</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Navigation through the target-of-test properly reflects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business</a:t>
                      </a:r>
                      <a:r>
                        <a:rPr lang="en-US" sz="2000" b="0" baseline="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functions </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and requirements, including window-to-window, field-to-field, and use of access methods (tab keys, mouse movements, accelerator keys)</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Window objects and characteristics, such as menus, size, position, state, and focus conform to standards.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87030264"/>
                  </a:ext>
                </a:extLst>
              </a:tr>
              <a:tr h="828446">
                <a:tc>
                  <a:txBody>
                    <a:bodyPr/>
                    <a:lstStyle/>
                    <a:p>
                      <a:pPr marL="114300" algn="ctr">
                        <a:lnSpc>
                          <a:spcPts val="11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Create or modify tests for each window to verify proper navigation and object states for each application window and objects.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501758822"/>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Each window successfully verified to remain consistent with benchmark version or within acceptable standard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92433174"/>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Not all properties for custom and third party objects can be accessed.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274199969"/>
                  </a:ext>
                </a:extLst>
              </a:tr>
            </a:tbl>
          </a:graphicData>
        </a:graphic>
      </p:graphicFrame>
    </p:spTree>
    <p:extLst>
      <p:ext uri="{BB962C8B-B14F-4D97-AF65-F5344CB8AC3E}">
        <p14:creationId xmlns:p14="http://schemas.microsoft.com/office/powerpoint/2010/main" val="602023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675" y="342900"/>
            <a:ext cx="498553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7.3.3. </a:t>
            </a:r>
            <a:r>
              <a:rPr lang="en-US" sz="2000" dirty="0">
                <a:latin typeface="Tahoma" panose="020B0604030504040204" pitchFamily="34" charset="0"/>
                <a:ea typeface="Tahoma" panose="020B0604030504040204" pitchFamily="34" charset="0"/>
                <a:cs typeface="Tahoma" panose="020B0604030504040204" pitchFamily="34" charset="0"/>
              </a:rPr>
              <a:t>Data and Database Integrity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9322566"/>
              </p:ext>
            </p:extLst>
          </p:nvPr>
        </p:nvGraphicFramePr>
        <p:xfrm>
          <a:off x="1047749" y="868583"/>
          <a:ext cx="10067926" cy="5140243"/>
        </p:xfrm>
        <a:graphic>
          <a:graphicData uri="http://schemas.openxmlformats.org/drawingml/2006/table">
            <a:tbl>
              <a:tblPr firstRow="1" firstCol="1" bandRow="1">
                <a:tableStyleId>{5C22544A-7EE6-4342-B048-85BDC9FD1C3A}</a:tableStyleId>
              </a:tblPr>
              <a:tblGrid>
                <a:gridCol w="2504352">
                  <a:extLst>
                    <a:ext uri="{9D8B030D-6E8A-4147-A177-3AD203B41FA5}">
                      <a16:colId xmlns:a16="http://schemas.microsoft.com/office/drawing/2014/main" val="1293995797"/>
                    </a:ext>
                  </a:extLst>
                </a:gridCol>
                <a:gridCol w="7563574">
                  <a:extLst>
                    <a:ext uri="{9D8B030D-6E8A-4147-A177-3AD203B41FA5}">
                      <a16:colId xmlns:a16="http://schemas.microsoft.com/office/drawing/2014/main" val="3993614017"/>
                    </a:ext>
                  </a:extLst>
                </a:gridCol>
              </a:tblGrid>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database access methods and processes function properly and without data corruption.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1768054"/>
                  </a:ext>
                </a:extLst>
              </a:tr>
              <a:tr h="1918521">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Invoke each database access method and process, seeding each with valid and invalid data or requests for data.</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Inspect the database to ensure the data has been populated as intended, all database events occurred properly, or review the returned data to ensure that the correct data was retrieved for the correct reasons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41688914"/>
                  </a:ext>
                </a:extLst>
              </a:tr>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All database access methods and processes function as designed and without any data corruption.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916543267"/>
                  </a:ext>
                </a:extLst>
              </a:tr>
              <a:tr h="1991082">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Testing may require a DBMS development environment or drivers to enter or modify data directly in the databases.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Processes should be invoked manually.</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Small or minimally sized databases (limited number of records) should be used to increase the visibility of any non-acceptable events.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03449049"/>
                  </a:ext>
                </a:extLst>
              </a:tr>
            </a:tbl>
          </a:graphicData>
        </a:graphic>
      </p:graphicFrame>
    </p:spTree>
    <p:extLst>
      <p:ext uri="{BB962C8B-B14F-4D97-AF65-F5344CB8AC3E}">
        <p14:creationId xmlns:p14="http://schemas.microsoft.com/office/powerpoint/2010/main" val="227902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490977" cy="6858000"/>
          </a:xfrm>
          <a:prstGeom prst="rect">
            <a:avLst/>
          </a:prstGeom>
          <a:effectLst>
            <a:outerShdw dist="50800" dir="5400000" algn="ctr" rotWithShape="0">
              <a:srgbClr val="000000">
                <a:alpha val="43137"/>
              </a:srgb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B. Organizational </a:t>
            </a: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structure</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1169551"/>
          </a:xfrm>
          <a:prstGeom prst="rect">
            <a:avLst/>
          </a:prstGeom>
          <a:noFill/>
        </p:spPr>
        <p:txBody>
          <a:bodyPr wrap="square" rtlCol="0">
            <a:spAutoFit/>
          </a:bodyPr>
          <a:lstStyle/>
          <a:p>
            <a:r>
              <a:rPr lang="en-US" altLang="ko-KR" sz="1400" dirty="0">
                <a:solidFill>
                  <a:schemeClr val="bg1"/>
                </a:solidFill>
                <a:latin typeface="Tahoma" panose="020B0604030504040204" pitchFamily="34" charset="0"/>
                <a:ea typeface="Tahoma" panose="020B0604030504040204" pitchFamily="34" charset="0"/>
                <a:cs typeface="Tahoma" panose="020B0604030504040204" pitchFamily="34" charset="0"/>
              </a:rPr>
              <a:t>You can simply impress your audience and add a unique zing and appeal to your Presentations. Get a modern PowerPoint  Presentation that is beautifully designed. I hope and I believe that this Template will your Time, Money and Reputation. </a:t>
            </a:r>
          </a:p>
        </p:txBody>
      </p:sp>
      <p:pic>
        <p:nvPicPr>
          <p:cNvPr id="55" name="Picture 54"/>
          <p:cNvPicPr/>
          <p:nvPr/>
        </p:nvPicPr>
        <p:blipFill>
          <a:blip r:embed="rId2">
            <a:extLst>
              <a:ext uri="{28A0092B-C50C-407E-A947-70E740481C1C}">
                <a14:useLocalDpi xmlns:a14="http://schemas.microsoft.com/office/drawing/2010/main" val="0"/>
              </a:ext>
            </a:extLst>
          </a:blip>
          <a:stretch>
            <a:fillRect/>
          </a:stretch>
        </p:blipFill>
        <p:spPr>
          <a:xfrm>
            <a:off x="4965540" y="138896"/>
            <a:ext cx="7060556" cy="6585995"/>
          </a:xfrm>
          <a:prstGeom prst="rect">
            <a:avLst/>
          </a:prstGeom>
        </p:spPr>
      </p:pic>
    </p:spTree>
    <p:extLst>
      <p:ext uri="{BB962C8B-B14F-4D97-AF65-F5344CB8AC3E}">
        <p14:creationId xmlns:p14="http://schemas.microsoft.com/office/powerpoint/2010/main" val="3587274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0" y="114300"/>
            <a:ext cx="4232249" cy="1323439"/>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a:t>
            </a:r>
            <a:r>
              <a:rPr lang="en-US" sz="2000" dirty="0">
                <a:latin typeface="Tahoma" panose="020B0604030504040204" pitchFamily="34" charset="0"/>
                <a:ea typeface="Tahoma" panose="020B0604030504040204" pitchFamily="34" charset="0"/>
                <a:cs typeface="Tahoma" panose="020B0604030504040204" pitchFamily="34" charset="0"/>
              </a:rPr>
              <a:t> 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7.4.1.</a:t>
            </a:r>
            <a:r>
              <a:rPr lang="en-US" sz="2000" dirty="0">
                <a:latin typeface="Tahoma" panose="020B0604030504040204" pitchFamily="34" charset="0"/>
                <a:ea typeface="Tahoma" panose="020B0604030504040204" pitchFamily="34" charset="0"/>
                <a:cs typeface="Tahoma" panose="020B0604030504040204" pitchFamily="34" charset="0"/>
              </a:rPr>
              <a:t> Performance Profiling</a:t>
            </a:r>
          </a:p>
          <a:p>
            <a:pPr marL="0" lvl="4"/>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56249668"/>
              </p:ext>
            </p:extLst>
          </p:nvPr>
        </p:nvGraphicFramePr>
        <p:xfrm>
          <a:off x="552450" y="857250"/>
          <a:ext cx="11258550" cy="5856506"/>
        </p:xfrm>
        <a:graphic>
          <a:graphicData uri="http://schemas.openxmlformats.org/drawingml/2006/table">
            <a:tbl>
              <a:tblPr firstRow="1" firstCol="1" bandRow="1">
                <a:tableStyleId>{5C22544A-7EE6-4342-B048-85BDC9FD1C3A}</a:tableStyleId>
              </a:tblPr>
              <a:tblGrid>
                <a:gridCol w="2778993">
                  <a:extLst>
                    <a:ext uri="{9D8B030D-6E8A-4147-A177-3AD203B41FA5}">
                      <a16:colId xmlns:a16="http://schemas.microsoft.com/office/drawing/2014/main" val="3366292852"/>
                    </a:ext>
                  </a:extLst>
                </a:gridCol>
                <a:gridCol w="8479557">
                  <a:extLst>
                    <a:ext uri="{9D8B030D-6E8A-4147-A177-3AD203B41FA5}">
                      <a16:colId xmlns:a16="http://schemas.microsoft.com/office/drawing/2014/main" val="4145422618"/>
                    </a:ext>
                  </a:extLst>
                </a:gridCol>
              </a:tblGrid>
              <a:tr h="982004">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 Test Objective: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rPr>
                        <a:t>Verify performance behaviors for designated transactions or business functions under the following </a:t>
                      </a:r>
                      <a:r>
                        <a:rPr lang="vi-VN" sz="1200" b="0" dirty="0" smtClean="0">
                          <a:solidFill>
                            <a:schemeClr val="tx1"/>
                          </a:solidFill>
                          <a:effectLst/>
                          <a:latin typeface="Times New Roman" panose="02020603050405020304" pitchFamily="18" charset="0"/>
                          <a:cs typeface="Times New Roman" panose="02020603050405020304" pitchFamily="18" charset="0"/>
                        </a:rPr>
                        <a:t>conditions</a:t>
                      </a:r>
                      <a:r>
                        <a:rPr lang="vi-VN" sz="1200" b="0" dirty="0">
                          <a:solidFill>
                            <a:schemeClr val="tx1"/>
                          </a:solidFill>
                          <a:effectLst/>
                          <a:latin typeface="Times New Roman" panose="02020603050405020304" pitchFamily="18" charset="0"/>
                          <a:cs typeface="Times New Roman" panose="02020603050405020304" pitchFamily="18" charset="0"/>
                        </a:rPr>
                        <a:t>:</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normal anticipated workload</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anticipated worst case workload</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50635430"/>
                  </a:ext>
                </a:extLst>
              </a:tr>
              <a:tr h="1199066">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Technique: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Test Procedures developed for Function or Business Cycle Testing.</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Modify data files to increase the number of transactions or the scripts to increase the number of iterations each transaction occurs.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Scripts should be run on one machine (best case to benchmark single user, single transaction) and be repeated with multiple clients (virtual or actual, see Special Considerations below).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16750582"/>
                  </a:ext>
                </a:extLst>
              </a:tr>
              <a:tr h="918006">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Completion Criteria:</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Single Transaction or single user:  Successful completion of the test scripts without any failures and within the expected or required time allocation per transaction.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Multiple transactions or multiple users:  Successful completion of the test scripts without any failures and within acceptable time allocation.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6128042"/>
                  </a:ext>
                </a:extLst>
              </a:tr>
              <a:tr h="2757430">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Special Considerations:</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Comprehensive performance testing includes having a background workload on the server.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There are several methods that can be used to perform this, including: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“Drive transactions” directly to the server, usually in the form of Structured Query Language (SQL) calls.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Create “virtual” user load to simulate many clients, usually several hundred.  Remote Terminal Emulation tools are used to accomplish this load. This technique can also be used to load the network with “traffic”.</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multiple physical clients, each running test scripts to place a load on the system.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Performance testing should be performed on a dedicated machine or at a dedicated time.  This permits full control and accurate measurement.</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 databases used for Performance Testing should be either actual size or scaled equally.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338754024"/>
                  </a:ext>
                </a:extLst>
              </a:tr>
            </a:tbl>
          </a:graphicData>
        </a:graphic>
      </p:graphicFrame>
    </p:spTree>
    <p:extLst>
      <p:ext uri="{BB962C8B-B14F-4D97-AF65-F5344CB8AC3E}">
        <p14:creationId xmlns:p14="http://schemas.microsoft.com/office/powerpoint/2010/main" val="3921859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175" y="133350"/>
            <a:ext cx="3237553"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7.4.2.  </a:t>
            </a:r>
            <a:r>
              <a:rPr lang="en-US" sz="2000" dirty="0">
                <a:latin typeface="Tahoma" panose="020B0604030504040204" pitchFamily="34" charset="0"/>
                <a:ea typeface="Tahoma" panose="020B0604030504040204" pitchFamily="34" charset="0"/>
                <a:cs typeface="Tahoma" panose="020B0604030504040204" pitchFamily="34" charset="0"/>
              </a:rPr>
              <a:t>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91300509"/>
              </p:ext>
            </p:extLst>
          </p:nvPr>
        </p:nvGraphicFramePr>
        <p:xfrm>
          <a:off x="542925" y="933450"/>
          <a:ext cx="10963275" cy="5562600"/>
        </p:xfrm>
        <a:graphic>
          <a:graphicData uri="http://schemas.openxmlformats.org/drawingml/2006/table">
            <a:tbl>
              <a:tblPr firstRow="1" firstCol="1" bandRow="1">
                <a:tableStyleId>{5C22544A-7EE6-4342-B048-85BDC9FD1C3A}</a:tableStyleId>
              </a:tblPr>
              <a:tblGrid>
                <a:gridCol w="2716588">
                  <a:extLst>
                    <a:ext uri="{9D8B030D-6E8A-4147-A177-3AD203B41FA5}">
                      <a16:colId xmlns:a16="http://schemas.microsoft.com/office/drawing/2014/main" val="2959131565"/>
                    </a:ext>
                  </a:extLst>
                </a:gridCol>
                <a:gridCol w="8246687">
                  <a:extLst>
                    <a:ext uri="{9D8B030D-6E8A-4147-A177-3AD203B41FA5}">
                      <a16:colId xmlns:a16="http://schemas.microsoft.com/office/drawing/2014/main" val="2481546076"/>
                    </a:ext>
                  </a:extLst>
                </a:gridCol>
              </a:tblGrid>
              <a:tr h="1748762">
                <a:tc>
                  <a:txBody>
                    <a:bodyPr/>
                    <a:lstStyle/>
                    <a:p>
                      <a:pPr marL="114300" algn="l">
                        <a:lnSpc>
                          <a:spcPct val="100000"/>
                        </a:lnSpc>
                        <a:spcBef>
                          <a:spcPts val="600"/>
                        </a:spcBef>
                        <a:spcAft>
                          <a:spcPts val="600"/>
                        </a:spcAft>
                      </a:pPr>
                      <a:r>
                        <a:rPr lang="en-GB" sz="1600" dirty="0">
                          <a:effectLst/>
                          <a:latin typeface="Times New Roman" panose="02020603050405020304" pitchFamily="18" charset="0"/>
                          <a:cs typeface="Times New Roman" panose="02020603050405020304" pitchFamily="18" charset="0"/>
                        </a:rPr>
                        <a:t> Test Objective:</a:t>
                      </a:r>
                      <a:endPar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Verify that the target-of-test functions properly and without error under the following stress conditions: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little or no memory available on the server (RAM and DASD)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maximum actual or physically capable number of clients connected or simulated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multiple users performing the same transactions against the same data or accounts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worst-case transaction volume or mix (see Performance Testing above).</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Notes: The goal of Stress Testing might also be stated as identify and document the conditions under which the system FAILS to continue functioning properly.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315768655"/>
                  </a:ext>
                </a:extLst>
              </a:tr>
              <a:tr h="1083421">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Technique:</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Use tests developed for Performance Profiling or Load Testing.</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To test limited resources, tests should be run on a single machine, and RAM and DASD on server should be reduced or limited.</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For remaining stress tests, multiple clients should be used, either running the same tests or complementary tests to produce the worst-case transaction volume or mix.</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91733775"/>
                  </a:ext>
                </a:extLst>
              </a:tr>
              <a:tr h="515869">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Completion Criteria:</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rPr>
                        <a:t>All planned tests are executed and specified system limits are reached or exceeded without the software failing or conditions under which system failure occurs is outside of the specified conditions.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04115913"/>
                  </a:ext>
                </a:extLst>
              </a:tr>
              <a:tr h="934632">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Special Considerations:</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Stressing the network may require network tools to load the network with messages or packets.</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The DASD used for the system should temporarily be reduced to restrict the available space for the database to grow.</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Synchronization of the simultaneous clients accessing of the same records or data accounts.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890020274"/>
                  </a:ext>
                </a:extLst>
              </a:tr>
            </a:tbl>
          </a:graphicData>
        </a:graphic>
      </p:graphicFrame>
    </p:spTree>
    <p:extLst>
      <p:ext uri="{BB962C8B-B14F-4D97-AF65-F5344CB8AC3E}">
        <p14:creationId xmlns:p14="http://schemas.microsoft.com/office/powerpoint/2010/main" val="2378513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03132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7.5</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Test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Design</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784225"/>
            <a:ext cx="112934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35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320675"/>
            <a:ext cx="11131550"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917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193675"/>
            <a:ext cx="11349037"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390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242888"/>
            <a:ext cx="11682412"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102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231775"/>
            <a:ext cx="11549062"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151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imes New Roman" panose="02020603050405020304" pitchFamily="18" charset="0"/>
                <a:cs typeface="Times New Roman" panose="02020603050405020304" pitchFamily="18" charset="0"/>
              </a:rPr>
              <a:t>7.6</a:t>
            </a: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Test</a:t>
            </a: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case sample</a:t>
            </a:r>
            <a:r>
              <a:rPr lang="en-US" sz="2000" b="1" i="1"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pic>
        <p:nvPicPr>
          <p:cNvPr id="21506" name="Picture 2" descr="t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671513"/>
            <a:ext cx="11263312"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137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7.7</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Unit test sample</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22531" name="Picture 3" descr="Untitled"/>
          <p:cNvPicPr>
            <a:picLocks noChangeAspect="1" noChangeArrowheads="1"/>
          </p:cNvPicPr>
          <p:nvPr/>
        </p:nvPicPr>
        <p:blipFill rotWithShape="1">
          <a:blip r:embed="rId2">
            <a:extLst>
              <a:ext uri="{28A0092B-C50C-407E-A947-70E740481C1C}">
                <a14:useLocalDpi xmlns:a14="http://schemas.microsoft.com/office/drawing/2010/main" val="0"/>
              </a:ext>
            </a:extLst>
          </a:blip>
          <a:srcRect l="3958"/>
          <a:stretch/>
        </p:blipFill>
        <p:spPr bwMode="auto">
          <a:xfrm>
            <a:off x="438150" y="630238"/>
            <a:ext cx="11325225" cy="586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119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0621" y="2991678"/>
            <a:ext cx="3130985" cy="1323439"/>
          </a:xfrm>
          <a:prstGeom prst="rect">
            <a:avLst/>
          </a:prstGeom>
          <a:noFill/>
        </p:spPr>
        <p:txBody>
          <a:bodyPr wrap="non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Demo &amp; QA</a:t>
            </a:r>
          </a:p>
          <a:p>
            <a:endParaRPr lang="en-US" sz="4000" b="1" dirty="0"/>
          </a:p>
        </p:txBody>
      </p:sp>
    </p:spTree>
    <p:extLst>
      <p:ext uri="{BB962C8B-B14F-4D97-AF65-F5344CB8AC3E}">
        <p14:creationId xmlns:p14="http://schemas.microsoft.com/office/powerpoint/2010/main" val="77578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106885" y="1497499"/>
            <a:ext cx="3766800" cy="3775393"/>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Recruitment</a:t>
            </a: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Changing </a:t>
            </a:r>
            <a:r>
              <a:rPr lang="en-US" dirty="0">
                <a:latin typeface="Tahoma" panose="020B0604030504040204" pitchFamily="34" charset="0"/>
                <a:ea typeface="Tahoma" panose="020B0604030504040204" pitchFamily="34" charset="0"/>
                <a:cs typeface="Tahoma" panose="020B0604030504040204" pitchFamily="34" charset="0"/>
              </a:rPr>
              <a:t>employee information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Payroll </a:t>
            </a:r>
            <a:r>
              <a:rPr lang="en-US" dirty="0">
                <a:latin typeface="Tahoma" panose="020B0604030504040204" pitchFamily="34" charset="0"/>
                <a:ea typeface="Tahoma" panose="020B0604030504040204" pitchFamily="34" charset="0"/>
                <a:cs typeface="Tahoma" panose="020B0604030504040204" pitchFamily="34" charset="0"/>
              </a:rPr>
              <a:t>calculation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Track </a:t>
            </a:r>
            <a:r>
              <a:rPr lang="en-US" dirty="0">
                <a:latin typeface="Tahoma" panose="020B0604030504040204" pitchFamily="34" charset="0"/>
                <a:ea typeface="Tahoma" panose="020B0604030504040204" pitchFamily="34" charset="0"/>
                <a:cs typeface="Tahoma" panose="020B0604030504040204" pitchFamily="34" charset="0"/>
              </a:rPr>
              <a:t>meals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Directing </a:t>
            </a:r>
            <a:r>
              <a:rPr lang="en-US" dirty="0">
                <a:latin typeface="Tahoma" panose="020B0604030504040204" pitchFamily="34" charset="0"/>
                <a:ea typeface="Tahoma" panose="020B0604030504040204" pitchFamily="34" charset="0"/>
                <a:cs typeface="Tahoma" panose="020B0604030504040204" pitchFamily="34" charset="0"/>
              </a:rPr>
              <a:t>employees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Contract </a:t>
            </a:r>
            <a:r>
              <a:rPr lang="en-US" dirty="0">
                <a:latin typeface="Tahoma" panose="020B0604030504040204" pitchFamily="34" charset="0"/>
                <a:ea typeface="Tahoma" panose="020B0604030504040204" pitchFamily="34" charset="0"/>
                <a:cs typeface="Tahoma" panose="020B0604030504040204" pitchFamily="34" charset="0"/>
              </a:rPr>
              <a:t>Termination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Certificate </a:t>
            </a:r>
            <a:r>
              <a:rPr lang="en-US" dirty="0">
                <a:latin typeface="Tahoma" panose="020B0604030504040204" pitchFamily="34" charset="0"/>
                <a:ea typeface="Tahoma" panose="020B0604030504040204" pitchFamily="34" charset="0"/>
                <a:cs typeface="Tahoma" panose="020B0604030504040204" pitchFamily="34" charset="0"/>
              </a:rPr>
              <a:t>management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Company-wide </a:t>
            </a:r>
            <a:r>
              <a:rPr lang="en-US" dirty="0">
                <a:latin typeface="Tahoma" panose="020B0604030504040204" pitchFamily="34" charset="0"/>
                <a:ea typeface="Tahoma" panose="020B0604030504040204" pitchFamily="34" charset="0"/>
                <a:cs typeface="Tahoma" panose="020B0604030504040204" pitchFamily="34" charset="0"/>
              </a:rPr>
              <a:t>list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Safety </a:t>
            </a:r>
            <a:r>
              <a:rPr lang="en-US" dirty="0">
                <a:latin typeface="Tahoma" panose="020B0604030504040204" pitchFamily="34" charset="0"/>
                <a:ea typeface="Tahoma" panose="020B0604030504040204" pitchFamily="34" charset="0"/>
                <a:cs typeface="Tahoma" panose="020B0604030504040204" pitchFamily="34" charset="0"/>
              </a:rPr>
              <a:t>department</a:t>
            </a:r>
          </a:p>
        </p:txBody>
      </p:sp>
      <p:sp>
        <p:nvSpPr>
          <p:cNvPr id="33" name="TextBox 32">
            <a:extLst>
              <a:ext uri="{FF2B5EF4-FFF2-40B4-BE49-F238E27FC236}">
                <a16:creationId xmlns:a16="http://schemas.microsoft.com/office/drawing/2014/main" id="{13623931-15D2-4834-8280-54ACC1445BD1}"/>
              </a:ext>
            </a:extLst>
          </p:cNvPr>
          <p:cNvSpPr txBox="1"/>
          <p:nvPr/>
        </p:nvSpPr>
        <p:spPr>
          <a:xfrm>
            <a:off x="5613407" y="999231"/>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2.1. </a:t>
            </a: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Current 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13" name="Rectangle 12"/>
          <p:cNvSpPr/>
          <p:nvPr/>
        </p:nvSpPr>
        <p:spPr>
          <a:xfrm>
            <a:off x="2" y="0"/>
            <a:ext cx="4581524"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2. Project overview</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14" name="Right Triangle 13"/>
          <p:cNvSpPr/>
          <p:nvPr/>
        </p:nvSpPr>
        <p:spPr>
          <a:xfrm rot="16200000">
            <a:off x="9965634" y="4631634"/>
            <a:ext cx="2226366" cy="2226366"/>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6469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rot="5400000">
            <a:off x="53837" y="-53837"/>
            <a:ext cx="2166730" cy="2274404"/>
          </a:xfrm>
          <a:prstGeom prst="rtTriangle">
            <a:avLst/>
          </a:prstGeom>
          <a:solidFill>
            <a:schemeClr val="accent5">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623931-15D2-4834-8280-54ACC1445BD1}"/>
              </a:ext>
            </a:extLst>
          </p:cNvPr>
          <p:cNvSpPr txBox="1"/>
          <p:nvPr/>
        </p:nvSpPr>
        <p:spPr>
          <a:xfrm>
            <a:off x="6122178" y="486630"/>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2.3</a:t>
            </a: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 Conflict </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6" name="TextBox 5"/>
          <p:cNvSpPr txBox="1"/>
          <p:nvPr/>
        </p:nvSpPr>
        <p:spPr>
          <a:xfrm>
            <a:off x="5674502" y="1020754"/>
            <a:ext cx="5679297" cy="3831818"/>
          </a:xfrm>
          <a:prstGeom prst="rect">
            <a:avLst/>
          </a:prstGeom>
          <a:noFill/>
        </p:spPr>
        <p:txBody>
          <a:bodyPr wrap="square" rtlCol="0">
            <a:spAutoFit/>
          </a:bodyPr>
          <a:lstStyle/>
          <a:p>
            <a:pPr marL="800100" lvl="1" indent="-342900" algn="just">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Workshop </a:t>
            </a:r>
            <a:r>
              <a:rPr lang="en-US" dirty="0">
                <a:latin typeface="Tahoma" panose="020B0604030504040204" pitchFamily="34" charset="0"/>
                <a:ea typeface="Tahoma" panose="020B0604030504040204" pitchFamily="34" charset="0"/>
                <a:cs typeface="Tahoma" panose="020B0604030504040204" pitchFamily="34" charset="0"/>
              </a:rPr>
              <a:t>-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Departments Workshops - Living room</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Central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Workshop - Production control - Labor safety room - Labor organization</a:t>
            </a:r>
          </a:p>
        </p:txBody>
      </p:sp>
      <p:sp>
        <p:nvSpPr>
          <p:cNvPr id="8" name="TextBox 7">
            <a:extLst>
              <a:ext uri="{FF2B5EF4-FFF2-40B4-BE49-F238E27FC236}">
                <a16:creationId xmlns:a16="http://schemas.microsoft.com/office/drawing/2014/main" id="{13623931-15D2-4834-8280-54ACC1445BD1}"/>
              </a:ext>
            </a:extLst>
          </p:cNvPr>
          <p:cNvSpPr txBox="1"/>
          <p:nvPr/>
        </p:nvSpPr>
        <p:spPr>
          <a:xfrm>
            <a:off x="1750674" y="548115"/>
            <a:ext cx="3125722" cy="400110"/>
          </a:xfrm>
          <a:prstGeom prst="rect">
            <a:avLst/>
          </a:prstGeom>
          <a:noFill/>
        </p:spPr>
        <p:txBody>
          <a:bodyPr wrap="square" rtlCol="0" anchor="ctr">
            <a:spAutoFit/>
          </a:bodyPr>
          <a:lstStyle/>
          <a:p>
            <a:pPr indent="-457200">
              <a:tabLst>
                <a:tab pos="365760" algn="l"/>
              </a:tabLst>
            </a:pP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2.2. Exist </a:t>
            </a: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9" name="TextBox 8"/>
          <p:cNvSpPr txBox="1"/>
          <p:nvPr/>
        </p:nvSpPr>
        <p:spPr>
          <a:xfrm>
            <a:off x="1750674" y="1089279"/>
            <a:ext cx="3799695" cy="128240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Attendance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Dispatch management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Supplies management software</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16922" y="3306676"/>
            <a:ext cx="3267198" cy="2274974"/>
          </a:xfrm>
          <a:prstGeom prst="rect">
            <a:avLst/>
          </a:prstGeom>
        </p:spPr>
      </p:pic>
      <p:sp>
        <p:nvSpPr>
          <p:cNvPr id="13" name="Right Triangle 12"/>
          <p:cNvSpPr/>
          <p:nvPr/>
        </p:nvSpPr>
        <p:spPr>
          <a:xfrm rot="16200000">
            <a:off x="9971433" y="4637433"/>
            <a:ext cx="2166730" cy="2274404"/>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852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
            <a:extLst>
              <a:ext uri="{FF2B5EF4-FFF2-40B4-BE49-F238E27FC236}">
                <a16:creationId xmlns:a16="http://schemas.microsoft.com/office/drawing/2014/main" id="{F9FB7E50-D9F2-4AD2-9841-6E5D7F065103}"/>
              </a:ext>
            </a:extLst>
          </p:cNvPr>
          <p:cNvSpPr/>
          <p:nvPr/>
        </p:nvSpPr>
        <p:spPr>
          <a:xfrm>
            <a:off x="4158103" y="1154196"/>
            <a:ext cx="6184856" cy="2585323"/>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This will be an intuitive, comprehensive management system, help the management becomes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Faster</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Multitasking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Simpler</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More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efficient,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Eliminating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limitations of the system manual</a:t>
            </a: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Improve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production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efficiency</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Minimize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risk of error.</a:t>
            </a:r>
          </a:p>
        </p:txBody>
      </p:sp>
      <p:sp>
        <p:nvSpPr>
          <p:cNvPr id="25" name="Text Placeholder 24"/>
          <p:cNvSpPr>
            <a:spLocks noGrp="1"/>
          </p:cNvSpPr>
          <p:nvPr>
            <p:ph type="body" sz="quarter" idx="10"/>
          </p:nvPr>
        </p:nvSpPr>
        <p:spPr>
          <a:xfrm>
            <a:off x="3948897" y="342770"/>
            <a:ext cx="5123672" cy="724247"/>
          </a:xfrm>
        </p:spPr>
        <p:txBody>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3.	System building ideas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1008208" y="4851173"/>
            <a:ext cx="2754280" cy="451919"/>
          </a:xfrm>
          <a:prstGeom prst="rect">
            <a:avLst/>
          </a:prstGeom>
        </p:spPr>
        <p:txBody>
          <a:bodyPr wrap="none">
            <a:spAutoFit/>
          </a:bodyPr>
          <a:lstStyle/>
          <a:p>
            <a:pPr lvl="0" algn="just">
              <a:lnSpc>
                <a:spcPct val="107000"/>
              </a:lnSpc>
              <a:spcAft>
                <a:spcPts val="800"/>
              </a:spcAft>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About </a:t>
            </a: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functional</a:t>
            </a:r>
            <a:endParaRPr lang="en-US" sz="24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1238240" y="2186984"/>
            <a:ext cx="2294218" cy="451919"/>
          </a:xfrm>
          <a:prstGeom prst="rect">
            <a:avLst/>
          </a:prstGeom>
        </p:spPr>
        <p:txBody>
          <a:bodyPr wrap="none">
            <a:spAutoFit/>
          </a:bodyPr>
          <a:lstStyle/>
          <a:p>
            <a:pPr lvl="0" algn="just">
              <a:lnSpc>
                <a:spcPct val="107000"/>
              </a:lnSpc>
              <a:spcAft>
                <a:spcPts val="800"/>
              </a:spcAft>
            </a:pPr>
            <a:r>
              <a:rPr lang="en-US" sz="2400" b="1" dirty="0">
                <a:latin typeface="Tahoma" panose="020B0604030504040204" pitchFamily="34" charset="0"/>
                <a:ea typeface="Tahoma" panose="020B0604030504040204" pitchFamily="34" charset="0"/>
                <a:cs typeface="Tahoma" panose="020B0604030504040204" pitchFamily="34" charset="0"/>
              </a:rPr>
              <a:t>About </a:t>
            </a:r>
            <a:r>
              <a:rPr lang="en-US" sz="2400" b="1" dirty="0" smtClean="0">
                <a:latin typeface="Tahoma" panose="020B0604030504040204" pitchFamily="34" charset="0"/>
                <a:ea typeface="Tahoma" panose="020B0604030504040204" pitchFamily="34" charset="0"/>
                <a:cs typeface="Tahoma" panose="020B0604030504040204" pitchFamily="34" charset="0"/>
              </a:rPr>
              <a:t>system</a:t>
            </a:r>
            <a:endParaRPr lang="en-US" sz="24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30" name="직사각형 1">
            <a:extLst>
              <a:ext uri="{FF2B5EF4-FFF2-40B4-BE49-F238E27FC236}">
                <a16:creationId xmlns:a16="http://schemas.microsoft.com/office/drawing/2014/main" id="{F9FB7E50-D9F2-4AD2-9841-6E5D7F065103}"/>
              </a:ext>
            </a:extLst>
          </p:cNvPr>
          <p:cNvSpPr/>
          <p:nvPr/>
        </p:nvSpPr>
        <p:spPr>
          <a:xfrm>
            <a:off x="4158103" y="4550945"/>
            <a:ext cx="8176118" cy="1200329"/>
          </a:xfrm>
          <a:prstGeom prst="rect">
            <a:avLst/>
          </a:prstGeom>
        </p:spPr>
        <p:txBody>
          <a:bodyPr wrap="square">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paperwork managers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the company's certificate and employee’s certificate manager</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managers who mobilize employees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labor productivity managers.</a:t>
            </a:r>
          </a:p>
        </p:txBody>
      </p:sp>
      <p:sp>
        <p:nvSpPr>
          <p:cNvPr id="31" name="Rectangle 30"/>
          <p:cNvSpPr/>
          <p:nvPr/>
        </p:nvSpPr>
        <p:spPr>
          <a:xfrm>
            <a:off x="821802" y="1209432"/>
            <a:ext cx="3127095" cy="593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810227" y="5751274"/>
            <a:ext cx="3127095" cy="5935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75422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build="p"/>
      <p:bldP spid="27" grpId="0"/>
      <p:bldP spid="28" grpId="0"/>
      <p:bldP spid="30" grpId="0"/>
    </p:bldLst>
  </p:timing>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4583</TotalTime>
  <Words>1101</Words>
  <Application>Microsoft Office PowerPoint</Application>
  <PresentationFormat>Widescreen</PresentationFormat>
  <Paragraphs>334</Paragraphs>
  <Slides>69</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69</vt:i4>
      </vt:variant>
    </vt:vector>
  </HeadingPairs>
  <TitlesOfParts>
    <vt:vector size="79" baseType="lpstr">
      <vt:lpstr>Aharoni</vt:lpstr>
      <vt:lpstr>Arial</vt:lpstr>
      <vt:lpstr>Arial Unicode MS</vt:lpstr>
      <vt:lpstr>Calibri</vt:lpstr>
      <vt:lpstr>Tahoma</vt:lpstr>
      <vt:lpstr>Times New Roman</vt:lpstr>
      <vt:lpstr>Cover and End Slide Master</vt:lpstr>
      <vt:lpstr>Contents Slide Master</vt:lpstr>
      <vt:lpstr>Section Break Slide Master</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MSi</cp:lastModifiedBy>
  <cp:revision>222</cp:revision>
  <dcterms:created xsi:type="dcterms:W3CDTF">2019-01-14T06:35:35Z</dcterms:created>
  <dcterms:modified xsi:type="dcterms:W3CDTF">2019-12-22T12:11:16Z</dcterms:modified>
</cp:coreProperties>
</file>